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9"/>
  </p:notesMasterIdLst>
  <p:sldIdLst>
    <p:sldId id="256" r:id="rId5"/>
    <p:sldId id="267" r:id="rId6"/>
    <p:sldId id="265" r:id="rId7"/>
    <p:sldId id="257" r:id="rId8"/>
    <p:sldId id="266" r:id="rId9"/>
    <p:sldId id="268" r:id="rId10"/>
    <p:sldId id="269" r:id="rId11"/>
    <p:sldId id="270" r:id="rId12"/>
    <p:sldId id="271" r:id="rId13"/>
    <p:sldId id="272" r:id="rId14"/>
    <p:sldId id="274" r:id="rId15"/>
    <p:sldId id="275" r:id="rId16"/>
    <p:sldId id="276" r:id="rId17"/>
    <p:sldId id="277" r:id="rId18"/>
    <p:sldId id="278" r:id="rId19"/>
    <p:sldId id="279" r:id="rId20"/>
    <p:sldId id="280" r:id="rId21"/>
    <p:sldId id="282" r:id="rId22"/>
    <p:sldId id="283" r:id="rId23"/>
    <p:sldId id="284" r:id="rId24"/>
    <p:sldId id="285" r:id="rId25"/>
    <p:sldId id="286" r:id="rId26"/>
    <p:sldId id="295" r:id="rId27"/>
    <p:sldId id="288" r:id="rId28"/>
    <p:sldId id="289" r:id="rId29"/>
    <p:sldId id="290" r:id="rId30"/>
    <p:sldId id="291" r:id="rId31"/>
    <p:sldId id="292" r:id="rId32"/>
    <p:sldId id="293" r:id="rId33"/>
    <p:sldId id="294" r:id="rId34"/>
    <p:sldId id="287"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 id="331" r:id="rId71"/>
    <p:sldId id="332" r:id="rId72"/>
    <p:sldId id="333" r:id="rId73"/>
    <p:sldId id="334" r:id="rId74"/>
    <p:sldId id="335" r:id="rId75"/>
    <p:sldId id="336" r:id="rId76"/>
    <p:sldId id="337" r:id="rId77"/>
    <p:sldId id="338" r:id="rId78"/>
    <p:sldId id="339" r:id="rId79"/>
    <p:sldId id="340" r:id="rId80"/>
    <p:sldId id="341" r:id="rId81"/>
    <p:sldId id="342" r:id="rId82"/>
    <p:sldId id="343" r:id="rId83"/>
    <p:sldId id="344" r:id="rId84"/>
    <p:sldId id="345" r:id="rId85"/>
    <p:sldId id="346" r:id="rId86"/>
    <p:sldId id="347" r:id="rId87"/>
    <p:sldId id="348" r:id="rId88"/>
    <p:sldId id="349" r:id="rId89"/>
    <p:sldId id="350" r:id="rId90"/>
    <p:sldId id="351" r:id="rId91"/>
    <p:sldId id="352" r:id="rId92"/>
    <p:sldId id="353" r:id="rId93"/>
    <p:sldId id="354" r:id="rId94"/>
    <p:sldId id="355" r:id="rId95"/>
    <p:sldId id="356" r:id="rId96"/>
    <p:sldId id="357" r:id="rId97"/>
    <p:sldId id="264"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4E84"/>
    <a:srgbClr val="F6BA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p:cViewPr varScale="1">
        <p:scale>
          <a:sx n="63" d="100"/>
          <a:sy n="63" d="100"/>
        </p:scale>
        <p:origin x="62" y="235"/>
      </p:cViewPr>
      <p:guideLst/>
    </p:cSldViewPr>
  </p:slideViewPr>
  <p:outlineViewPr>
    <p:cViewPr>
      <p:scale>
        <a:sx n="33" d="100"/>
        <a:sy n="33" d="100"/>
      </p:scale>
      <p:origin x="0" y="-1113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heme" Target="theme/theme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D754BB-29ED-4BB8-88B2-8F63A4FAD586}" type="datetimeFigureOut">
              <a:rPr lang="en-US" smtClean="0"/>
              <a:t>7/16/2026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01C3E4-5D64-4A00-B2EA-D8F3F4CD2D19}" type="slidenum">
              <a:rPr lang="en-US" smtClean="0"/>
              <a:t>‹#›</a:t>
            </a:fld>
            <a:endParaRPr lang="en-US"/>
          </a:p>
        </p:txBody>
      </p:sp>
    </p:spTree>
    <p:extLst>
      <p:ext uri="{BB962C8B-B14F-4D97-AF65-F5344CB8AC3E}">
        <p14:creationId xmlns:p14="http://schemas.microsoft.com/office/powerpoint/2010/main" val="3657321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01C3E4-5D64-4A00-B2EA-D8F3F4CD2D19}" type="slidenum">
              <a:rPr lang="en-US" smtClean="0"/>
              <a:t>7</a:t>
            </a:fld>
            <a:endParaRPr lang="en-US"/>
          </a:p>
        </p:txBody>
      </p:sp>
    </p:spTree>
    <p:extLst>
      <p:ext uri="{BB962C8B-B14F-4D97-AF65-F5344CB8AC3E}">
        <p14:creationId xmlns:p14="http://schemas.microsoft.com/office/powerpoint/2010/main" val="1825403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01C3E4-5D64-4A00-B2EA-D8F3F4CD2D19}" type="slidenum">
              <a:rPr lang="en-US" smtClean="0"/>
              <a:t>52</a:t>
            </a:fld>
            <a:endParaRPr lang="en-US"/>
          </a:p>
        </p:txBody>
      </p:sp>
    </p:spTree>
    <p:extLst>
      <p:ext uri="{BB962C8B-B14F-4D97-AF65-F5344CB8AC3E}">
        <p14:creationId xmlns:p14="http://schemas.microsoft.com/office/powerpoint/2010/main" val="2073371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3" descr="A blue rectangle with white lines&#10;&#10;Description automatically generated">
            <a:extLst>
              <a:ext uri="{FF2B5EF4-FFF2-40B4-BE49-F238E27FC236}">
                <a16:creationId xmlns:a16="http://schemas.microsoft.com/office/drawing/2014/main" id="{EE8369B0-6480-FB73-809C-5801E826C4A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95F7FC5-AE95-A410-9A6A-D9A1FCD8B1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3760F0-C6D8-D591-9FAD-799BDAE71E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08171C-1E3C-80CD-2F72-CE738B10CA99}"/>
              </a:ext>
            </a:extLst>
          </p:cNvPr>
          <p:cNvSpPr>
            <a:spLocks noGrp="1"/>
          </p:cNvSpPr>
          <p:nvPr>
            <p:ph type="dt" sz="half" idx="10"/>
          </p:nvPr>
        </p:nvSpPr>
        <p:spPr/>
        <p:txBody>
          <a:bodyPr/>
          <a:lstStyle/>
          <a:p>
            <a:fld id="{0B189BAB-02AB-DF44-A571-3E710463A9C3}" type="datetimeFigureOut">
              <a:rPr lang="en-US" smtClean="0"/>
              <a:t>7/16/2026</a:t>
            </a:fld>
            <a:endParaRPr lang="en-US"/>
          </a:p>
        </p:txBody>
      </p:sp>
      <p:sp>
        <p:nvSpPr>
          <p:cNvPr id="5" name="Footer Placeholder 4">
            <a:extLst>
              <a:ext uri="{FF2B5EF4-FFF2-40B4-BE49-F238E27FC236}">
                <a16:creationId xmlns:a16="http://schemas.microsoft.com/office/drawing/2014/main" id="{D5643631-6069-81BD-AB0F-3F41BDA5EF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BB9A3D-84BC-627D-B03E-2C0B34F294FC}"/>
              </a:ext>
            </a:extLst>
          </p:cNvPr>
          <p:cNvSpPr>
            <a:spLocks noGrp="1"/>
          </p:cNvSpPr>
          <p:nvPr>
            <p:ph type="sldNum" sz="quarter" idx="12"/>
          </p:nvPr>
        </p:nvSpPr>
        <p:spPr/>
        <p:txBody>
          <a:bodyPr/>
          <a:lstStyle/>
          <a:p>
            <a:fld id="{AE0C0E0E-42E5-6F4A-982C-7D12605F2F37}" type="slidenum">
              <a:rPr lang="en-US" smtClean="0"/>
              <a:t>‹#›</a:t>
            </a:fld>
            <a:endParaRPr lang="en-US"/>
          </a:p>
        </p:txBody>
      </p:sp>
    </p:spTree>
    <p:extLst>
      <p:ext uri="{BB962C8B-B14F-4D97-AF65-F5344CB8AC3E}">
        <p14:creationId xmlns:p14="http://schemas.microsoft.com/office/powerpoint/2010/main" val="3604347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A blue rectangle with white lines&#10;&#10;Description automatically generated">
            <a:extLst>
              <a:ext uri="{FF2B5EF4-FFF2-40B4-BE49-F238E27FC236}">
                <a16:creationId xmlns:a16="http://schemas.microsoft.com/office/drawing/2014/main" id="{B2ECC2D4-A1B6-096F-6F70-C0BECEC76D32}"/>
              </a:ext>
            </a:extLst>
          </p:cNvPr>
          <p:cNvPicPr>
            <a:picLocks noChangeAspect="1"/>
          </p:cNvPicPr>
          <p:nvPr userDrawn="1"/>
        </p:nvPicPr>
        <p:blipFill>
          <a:blip r:embed="rId2"/>
          <a:stretch>
            <a:fillRect/>
          </a:stretch>
        </p:blipFill>
        <p:spPr>
          <a:xfrm>
            <a:off x="0" y="0"/>
            <a:ext cx="12192000" cy="6861574"/>
          </a:xfrm>
          <a:prstGeom prst="rect">
            <a:avLst/>
          </a:prstGeom>
        </p:spPr>
      </p:pic>
      <p:sp>
        <p:nvSpPr>
          <p:cNvPr id="2" name="Title 1">
            <a:extLst>
              <a:ext uri="{FF2B5EF4-FFF2-40B4-BE49-F238E27FC236}">
                <a16:creationId xmlns:a16="http://schemas.microsoft.com/office/drawing/2014/main" id="{71237583-C07D-3C8E-2D25-D243B86560F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ACFBFBE-AB30-09CC-8C30-E43644AD21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5714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descr="A white rectangular frame with orange border&#10;&#10;Description automatically generated">
            <a:extLst>
              <a:ext uri="{FF2B5EF4-FFF2-40B4-BE49-F238E27FC236}">
                <a16:creationId xmlns:a16="http://schemas.microsoft.com/office/drawing/2014/main" id="{5FF51A1F-A908-E7FF-196D-8132116920FE}"/>
              </a:ext>
            </a:extLst>
          </p:cNvPr>
          <p:cNvPicPr>
            <a:picLocks noChangeAspect="1"/>
          </p:cNvPicPr>
          <p:nvPr userDrawn="1"/>
        </p:nvPicPr>
        <p:blipFill>
          <a:blip r:embed="rId2"/>
          <a:stretch>
            <a:fillRect/>
          </a:stretch>
        </p:blipFill>
        <p:spPr>
          <a:xfrm>
            <a:off x="6350" y="-3574"/>
            <a:ext cx="12185650" cy="6861574"/>
          </a:xfrm>
          <a:prstGeom prst="rect">
            <a:avLst/>
          </a:prstGeom>
        </p:spPr>
      </p:pic>
      <p:sp>
        <p:nvSpPr>
          <p:cNvPr id="2" name="Title 1">
            <a:extLst>
              <a:ext uri="{FF2B5EF4-FFF2-40B4-BE49-F238E27FC236}">
                <a16:creationId xmlns:a16="http://schemas.microsoft.com/office/drawing/2014/main" id="{E0675D4A-0C9B-A40D-F7DA-C58B22E8CCA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66659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A white rectangular frame with orange border&#10;&#10;Description automatically generated">
            <a:extLst>
              <a:ext uri="{FF2B5EF4-FFF2-40B4-BE49-F238E27FC236}">
                <a16:creationId xmlns:a16="http://schemas.microsoft.com/office/drawing/2014/main" id="{44848847-8375-E108-EF4C-FE09845AC3E6}"/>
              </a:ext>
            </a:extLst>
          </p:cNvPr>
          <p:cNvPicPr>
            <a:picLocks noChangeAspect="1"/>
          </p:cNvPicPr>
          <p:nvPr userDrawn="1"/>
        </p:nvPicPr>
        <p:blipFill>
          <a:blip r:embed="rId2"/>
          <a:stretch>
            <a:fillRect/>
          </a:stretch>
        </p:blipFill>
        <p:spPr>
          <a:xfrm>
            <a:off x="6350" y="0"/>
            <a:ext cx="12185650" cy="6861574"/>
          </a:xfrm>
          <a:prstGeom prst="rect">
            <a:avLst/>
          </a:prstGeom>
        </p:spPr>
      </p:pic>
      <p:sp>
        <p:nvSpPr>
          <p:cNvPr id="2" name="Title 1">
            <a:extLst>
              <a:ext uri="{FF2B5EF4-FFF2-40B4-BE49-F238E27FC236}">
                <a16:creationId xmlns:a16="http://schemas.microsoft.com/office/drawing/2014/main" id="{BB25B064-9C91-2E8B-3547-8D36A762ED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52058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A blue and white logo&#10;&#10;Description automatically generated">
            <a:extLst>
              <a:ext uri="{FF2B5EF4-FFF2-40B4-BE49-F238E27FC236}">
                <a16:creationId xmlns:a16="http://schemas.microsoft.com/office/drawing/2014/main" id="{0F9B6673-210D-E233-9B86-97CD96AB759E}"/>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680496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645E07-E033-5D1A-74EA-BF98AC2B22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A616EC-B3F6-EF99-F424-DE22EDD842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A06153-0F80-3F5C-585D-5D918B34BC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189BAB-02AB-DF44-A571-3E710463A9C3}" type="datetimeFigureOut">
              <a:rPr lang="en-US" smtClean="0"/>
              <a:t>7/16/2026</a:t>
            </a:fld>
            <a:endParaRPr lang="en-US"/>
          </a:p>
        </p:txBody>
      </p:sp>
      <p:sp>
        <p:nvSpPr>
          <p:cNvPr id="5" name="Footer Placeholder 4">
            <a:extLst>
              <a:ext uri="{FF2B5EF4-FFF2-40B4-BE49-F238E27FC236}">
                <a16:creationId xmlns:a16="http://schemas.microsoft.com/office/drawing/2014/main" id="{5FC91239-2817-FEA6-28BE-AF7123EEED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3BE770-66F9-0EDF-960C-BECF1A1BC9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0C0E0E-42E5-6F4A-982C-7D12605F2F37}" type="slidenum">
              <a:rPr lang="en-US" smtClean="0"/>
              <a:t>‹#›</a:t>
            </a:fld>
            <a:endParaRPr lang="en-US"/>
          </a:p>
        </p:txBody>
      </p:sp>
    </p:spTree>
    <p:extLst>
      <p:ext uri="{BB962C8B-B14F-4D97-AF65-F5344CB8AC3E}">
        <p14:creationId xmlns:p14="http://schemas.microsoft.com/office/powerpoint/2010/main" val="369592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4.xml"/><Relationship Id="rId1" Type="http://schemas.openxmlformats.org/officeDocument/2006/relationships/video" Target="https://www.youtube.com/embed/fGoWLWS4-kU?feature=oembed"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video" Target="https://www.youtube.com/embed/Pn5qOgz8dqs?feature=oembed" TargetMode="External"/><Relationship Id="rId4" Type="http://schemas.openxmlformats.org/officeDocument/2006/relationships/image" Target="../media/image7.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67C12-0B4A-1827-4C41-F72C70C0BB3F}"/>
              </a:ext>
            </a:extLst>
          </p:cNvPr>
          <p:cNvSpPr>
            <a:spLocks noGrp="1"/>
          </p:cNvSpPr>
          <p:nvPr>
            <p:ph type="ctrTitle"/>
          </p:nvPr>
        </p:nvSpPr>
        <p:spPr/>
        <p:txBody>
          <a:bodyPr>
            <a:normAutofit/>
          </a:bodyPr>
          <a:lstStyle/>
          <a:p>
            <a:r>
              <a:rPr lang="en-US" dirty="0">
                <a:solidFill>
                  <a:schemeClr val="bg1"/>
                </a:solidFill>
                <a:latin typeface="Franklin Gothic Medium" panose="020B0603020102020204" pitchFamily="34" charset="0"/>
              </a:rPr>
              <a:t>TITLE IX TRAINING</a:t>
            </a:r>
          </a:p>
        </p:txBody>
      </p:sp>
      <p:sp>
        <p:nvSpPr>
          <p:cNvPr id="3" name="Subtitle 2">
            <a:extLst>
              <a:ext uri="{FF2B5EF4-FFF2-40B4-BE49-F238E27FC236}">
                <a16:creationId xmlns:a16="http://schemas.microsoft.com/office/drawing/2014/main" id="{247EB5BB-8A60-DCC5-0E3A-DC2A7C3C6340}"/>
              </a:ext>
            </a:extLst>
          </p:cNvPr>
          <p:cNvSpPr>
            <a:spLocks noGrp="1"/>
          </p:cNvSpPr>
          <p:nvPr>
            <p:ph type="subTitle" idx="1"/>
          </p:nvPr>
        </p:nvSpPr>
        <p:spPr/>
        <p:txBody>
          <a:bodyPr/>
          <a:lstStyle/>
          <a:p>
            <a:r>
              <a:rPr lang="en-US" dirty="0">
                <a:solidFill>
                  <a:srgbClr val="F6BA59"/>
                </a:solidFill>
                <a:latin typeface="Franklin Gothic Book" panose="020B0503020102020204" pitchFamily="34" charset="0"/>
              </a:rPr>
              <a:t>For the Title IX Coordinator, Investigators, Advisors, Hearing Officers, and Appeal Officers</a:t>
            </a:r>
          </a:p>
        </p:txBody>
      </p:sp>
    </p:spTree>
    <p:extLst>
      <p:ext uri="{BB962C8B-B14F-4D97-AF65-F5344CB8AC3E}">
        <p14:creationId xmlns:p14="http://schemas.microsoft.com/office/powerpoint/2010/main" val="3723149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68774-61AE-B308-606F-15D56E0C42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18076A-B5FC-C41D-93D3-0F704A1C9551}"/>
              </a:ext>
            </a:extLst>
          </p:cNvPr>
          <p:cNvSpPr>
            <a:spLocks noGrp="1"/>
          </p:cNvSpPr>
          <p:nvPr>
            <p:ph type="title"/>
          </p:nvPr>
        </p:nvSpPr>
        <p:spPr>
          <a:xfrm>
            <a:off x="736092" y="241096"/>
            <a:ext cx="10719816" cy="1325563"/>
          </a:xfrm>
        </p:spPr>
        <p:txBody>
          <a:bodyPr/>
          <a:lstStyle/>
          <a:p>
            <a:pPr algn="ctr"/>
            <a:r>
              <a:rPr lang="en-US" dirty="0">
                <a:solidFill>
                  <a:srgbClr val="3A4E84"/>
                </a:solidFill>
                <a:latin typeface="Franklin Gothic Medium" panose="020B0603020102020204" pitchFamily="34" charset="0"/>
              </a:rPr>
              <a:t>THE MEANING OF “PROGRAM OR ACTIVITY”</a:t>
            </a:r>
          </a:p>
        </p:txBody>
      </p:sp>
      <p:sp>
        <p:nvSpPr>
          <p:cNvPr id="5" name="TextBox 4">
            <a:extLst>
              <a:ext uri="{FF2B5EF4-FFF2-40B4-BE49-F238E27FC236}">
                <a16:creationId xmlns:a16="http://schemas.microsoft.com/office/drawing/2014/main" id="{BCC6A00C-683C-5432-C995-3DB51A53A20D}"/>
              </a:ext>
            </a:extLst>
          </p:cNvPr>
          <p:cNvSpPr txBox="1"/>
          <p:nvPr/>
        </p:nvSpPr>
        <p:spPr>
          <a:xfrm>
            <a:off x="821436" y="1317349"/>
            <a:ext cx="10378440" cy="5016758"/>
          </a:xfrm>
          <a:prstGeom prst="rect">
            <a:avLst/>
          </a:prstGeom>
          <a:noFill/>
        </p:spPr>
        <p:txBody>
          <a:bodyPr wrap="square" rtlCol="0">
            <a:spAutoFit/>
          </a:bodyPr>
          <a:lstStyle/>
          <a:p>
            <a:pPr algn="ctr" fontAlgn="base"/>
            <a:r>
              <a:rPr lang="en-US" sz="4800" u="sng" dirty="0">
                <a:solidFill>
                  <a:srgbClr val="004990"/>
                </a:solidFill>
                <a:latin typeface="Franklin Gothic Book"/>
              </a:rPr>
              <a:t>CAUTION</a:t>
            </a:r>
          </a:p>
          <a:p>
            <a:pPr fontAlgn="base"/>
            <a:endParaRPr lang="en-US" sz="2400" dirty="0">
              <a:solidFill>
                <a:srgbClr val="004990"/>
              </a:solidFill>
              <a:latin typeface="Franklin Gothic Book"/>
            </a:endParaRPr>
          </a:p>
          <a:p>
            <a:pPr fontAlgn="base"/>
            <a:r>
              <a:rPr lang="en-US" sz="3200" dirty="0">
                <a:solidFill>
                  <a:srgbClr val="004990"/>
                </a:solidFill>
                <a:latin typeface="Franklin Gothic Book"/>
              </a:rPr>
              <a:t>The Title IX standard for sexual harassment differs from the “Hostile Work Environment” standard under Title VII of the Civil Rights Act.</a:t>
            </a:r>
          </a:p>
          <a:p>
            <a:pPr fontAlgn="base">
              <a:buFont typeface="Wingdings" panose="05000000000000000000" pitchFamily="2" charset="2"/>
              <a:buChar char="§"/>
            </a:pPr>
            <a:r>
              <a:rPr lang="en-US" sz="3200" dirty="0">
                <a:solidFill>
                  <a:srgbClr val="004990"/>
                </a:solidFill>
                <a:latin typeface="Franklin Gothic Book"/>
              </a:rPr>
              <a:t>The U.S. Department of Education explicitly rejected requests to align these legal standards.</a:t>
            </a:r>
          </a:p>
          <a:p>
            <a:pPr fontAlgn="base">
              <a:buFont typeface="Wingdings" panose="05000000000000000000" pitchFamily="2" charset="2"/>
              <a:buChar char="§"/>
            </a:pPr>
            <a:r>
              <a:rPr lang="en-US" sz="3200" dirty="0">
                <a:solidFill>
                  <a:srgbClr val="004990"/>
                </a:solidFill>
                <a:latin typeface="Franklin Gothic Book"/>
              </a:rPr>
              <a:t>In doing so, the Department observed that “an institution of higher education differs from the workplace.”</a:t>
            </a:r>
          </a:p>
          <a:p>
            <a:pPr lvl="1" fontAlgn="base"/>
            <a:endParaRPr lang="en-US" sz="2400" dirty="0">
              <a:solidFill>
                <a:srgbClr val="004990"/>
              </a:solidFill>
              <a:latin typeface="Franklin Gothic Book" panose="020B0503020102020204" pitchFamily="34" charset="0"/>
            </a:endParaRPr>
          </a:p>
        </p:txBody>
      </p:sp>
    </p:spTree>
    <p:extLst>
      <p:ext uri="{BB962C8B-B14F-4D97-AF65-F5344CB8AC3E}">
        <p14:creationId xmlns:p14="http://schemas.microsoft.com/office/powerpoint/2010/main" val="1373820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A1F2A-CB94-179F-6134-179FE8D32E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46DA29-D84B-F3EA-DF94-3C8261E7A93E}"/>
              </a:ext>
            </a:extLst>
          </p:cNvPr>
          <p:cNvSpPr>
            <a:spLocks noGrp="1"/>
          </p:cNvSpPr>
          <p:nvPr>
            <p:ph type="title"/>
          </p:nvPr>
        </p:nvSpPr>
        <p:spPr>
          <a:xfrm>
            <a:off x="743712" y="393405"/>
            <a:ext cx="10515600" cy="1325563"/>
          </a:xfrm>
        </p:spPr>
        <p:txBody>
          <a:bodyPr>
            <a:normAutofit/>
          </a:bodyPr>
          <a:lstStyle/>
          <a:p>
            <a:pPr algn="ctr"/>
            <a:r>
              <a:rPr lang="en-US" sz="3600" dirty="0">
                <a:solidFill>
                  <a:srgbClr val="3A4E84"/>
                </a:solidFill>
                <a:latin typeface="Franklin Gothic Medium" panose="020B0603020102020204" pitchFamily="34" charset="0"/>
              </a:rPr>
              <a:t>QUID PRO QUO HARASSMENT</a:t>
            </a:r>
            <a:endParaRPr lang="en-US" sz="3600" dirty="0">
              <a:solidFill>
                <a:srgbClr val="3A4E84"/>
              </a:solidFill>
            </a:endParaRPr>
          </a:p>
        </p:txBody>
      </p:sp>
      <p:sp>
        <p:nvSpPr>
          <p:cNvPr id="3" name="TextBox 2">
            <a:extLst>
              <a:ext uri="{FF2B5EF4-FFF2-40B4-BE49-F238E27FC236}">
                <a16:creationId xmlns:a16="http://schemas.microsoft.com/office/drawing/2014/main" id="{3C711CDB-D9CA-32D9-0E51-2ACDA117B8F0}"/>
              </a:ext>
            </a:extLst>
          </p:cNvPr>
          <p:cNvSpPr txBox="1"/>
          <p:nvPr/>
        </p:nvSpPr>
        <p:spPr>
          <a:xfrm>
            <a:off x="619506" y="1600634"/>
            <a:ext cx="10952988" cy="4955203"/>
          </a:xfrm>
          <a:prstGeom prst="rect">
            <a:avLst/>
          </a:prstGeom>
          <a:noFill/>
        </p:spPr>
        <p:txBody>
          <a:bodyPr wrap="square" rtlCol="0">
            <a:spAutoFit/>
          </a:bodyPr>
          <a:lstStyle/>
          <a:p>
            <a:pPr fontAlgn="base"/>
            <a:r>
              <a:rPr lang="en-US" sz="2400" dirty="0">
                <a:solidFill>
                  <a:srgbClr val="004990"/>
                </a:solidFill>
                <a:latin typeface="Franklin Gothic Book"/>
              </a:rPr>
              <a:t>Q</a:t>
            </a:r>
            <a:r>
              <a:rPr lang="en-US" sz="2400" i="1" dirty="0">
                <a:solidFill>
                  <a:srgbClr val="004990"/>
                </a:solidFill>
                <a:latin typeface="Franklin Gothic Book"/>
              </a:rPr>
              <a:t>uid pro quo h</a:t>
            </a:r>
            <a:r>
              <a:rPr lang="en-US" sz="2400" dirty="0">
                <a:solidFill>
                  <a:srgbClr val="004990"/>
                </a:solidFill>
                <a:latin typeface="Franklin Gothic Book"/>
              </a:rPr>
              <a:t>arassment must…</a:t>
            </a:r>
          </a:p>
          <a:p>
            <a:pPr marL="457200" indent="-457200" fontAlgn="base">
              <a:buAutoNum type="arabicParenBoth"/>
            </a:pPr>
            <a:r>
              <a:rPr lang="en-US" sz="2400" dirty="0">
                <a:solidFill>
                  <a:srgbClr val="004990"/>
                </a:solidFill>
                <a:latin typeface="Franklin Gothic Book"/>
              </a:rPr>
              <a:t>be performed by an </a:t>
            </a:r>
            <a:r>
              <a:rPr lang="en-US" sz="2400" b="1" u="sng" dirty="0">
                <a:solidFill>
                  <a:srgbClr val="004990"/>
                </a:solidFill>
                <a:latin typeface="Franklin Gothic Book"/>
              </a:rPr>
              <a:t>employee</a:t>
            </a:r>
            <a:r>
              <a:rPr lang="en-US" sz="2400" dirty="0">
                <a:solidFill>
                  <a:srgbClr val="004990"/>
                </a:solidFill>
                <a:latin typeface="Franklin Gothic Book"/>
              </a:rPr>
              <a:t> of the University;</a:t>
            </a:r>
          </a:p>
          <a:p>
            <a:pPr marL="457200" indent="-457200" fontAlgn="base">
              <a:buAutoNum type="arabicParenBoth"/>
            </a:pPr>
            <a:r>
              <a:rPr lang="en-US" sz="2400" dirty="0">
                <a:solidFill>
                  <a:srgbClr val="004990"/>
                </a:solidFill>
                <a:latin typeface="Franklin Gothic Book"/>
              </a:rPr>
              <a:t>take the form of a </a:t>
            </a:r>
            <a:r>
              <a:rPr lang="en-US" sz="2400" b="1" u="sng" dirty="0">
                <a:solidFill>
                  <a:srgbClr val="004990"/>
                </a:solidFill>
                <a:latin typeface="Franklin Gothic Book"/>
              </a:rPr>
              <a:t>bargain</a:t>
            </a:r>
            <a:r>
              <a:rPr lang="en-US" sz="2400" b="1" dirty="0">
                <a:solidFill>
                  <a:srgbClr val="004990"/>
                </a:solidFill>
                <a:latin typeface="Franklin Gothic Book"/>
              </a:rPr>
              <a:t> </a:t>
            </a:r>
            <a:r>
              <a:rPr lang="en-US" sz="2400" dirty="0">
                <a:solidFill>
                  <a:srgbClr val="004990"/>
                </a:solidFill>
                <a:latin typeface="Franklin Gothic Book"/>
              </a:rPr>
              <a:t>for some type of University “aid, benefit, or service” in exchange for any kind of sexual conduct</a:t>
            </a:r>
            <a:r>
              <a:rPr lang="en-US" sz="2400" i="1" dirty="0">
                <a:solidFill>
                  <a:srgbClr val="004990"/>
                </a:solidFill>
                <a:latin typeface="Franklin Gothic Book"/>
              </a:rPr>
              <a:t>; </a:t>
            </a:r>
            <a:r>
              <a:rPr lang="en-US" sz="2400" u="sng" dirty="0">
                <a:solidFill>
                  <a:srgbClr val="004990"/>
                </a:solidFill>
                <a:latin typeface="Franklin Gothic Book"/>
              </a:rPr>
              <a:t>and</a:t>
            </a:r>
          </a:p>
          <a:p>
            <a:pPr marL="457200" indent="-457200" fontAlgn="base">
              <a:buAutoNum type="arabicParenBoth"/>
            </a:pPr>
            <a:r>
              <a:rPr lang="en-US" sz="2400" dirty="0">
                <a:solidFill>
                  <a:srgbClr val="004990"/>
                </a:solidFill>
                <a:latin typeface="Franklin Gothic Book"/>
              </a:rPr>
              <a:t>be “</a:t>
            </a:r>
            <a:r>
              <a:rPr lang="en-US" sz="2400" b="1" u="sng" dirty="0">
                <a:solidFill>
                  <a:srgbClr val="004990"/>
                </a:solidFill>
                <a:latin typeface="Franklin Gothic Book"/>
              </a:rPr>
              <a:t>unwelcome</a:t>
            </a:r>
            <a:r>
              <a:rPr lang="en-US" sz="2400" dirty="0">
                <a:solidFill>
                  <a:srgbClr val="004990"/>
                </a:solidFill>
                <a:latin typeface="Franklin Gothic Book"/>
              </a:rPr>
              <a:t>.” </a:t>
            </a:r>
          </a:p>
          <a:p>
            <a:pPr fontAlgn="base"/>
            <a:endParaRPr lang="en-US" sz="2400" dirty="0">
              <a:solidFill>
                <a:srgbClr val="004990"/>
              </a:solidFill>
              <a:latin typeface="Franklin Gothic Book"/>
            </a:endParaRPr>
          </a:p>
          <a:p>
            <a:pPr fontAlgn="base"/>
            <a:r>
              <a:rPr lang="en-US" sz="2400" i="1" dirty="0">
                <a:solidFill>
                  <a:srgbClr val="004990"/>
                </a:solidFill>
                <a:latin typeface="Franklin Gothic Book"/>
              </a:rPr>
              <a:t>Quid pro quo </a:t>
            </a:r>
            <a:r>
              <a:rPr lang="en-US" sz="2400" dirty="0">
                <a:solidFill>
                  <a:srgbClr val="004990"/>
                </a:solidFill>
                <a:latin typeface="Franklin Gothic Book"/>
              </a:rPr>
              <a:t>harassment</a:t>
            </a:r>
            <a:r>
              <a:rPr lang="en-US" sz="2400" i="1" dirty="0">
                <a:solidFill>
                  <a:srgbClr val="004990"/>
                </a:solidFill>
                <a:latin typeface="Franklin Gothic Book"/>
              </a:rPr>
              <a:t> </a:t>
            </a:r>
            <a:r>
              <a:rPr lang="en-US" sz="2400" dirty="0">
                <a:solidFill>
                  <a:srgbClr val="004990"/>
                </a:solidFill>
                <a:latin typeface="Franklin Gothic Book"/>
              </a:rPr>
              <a:t>covers a broad range of sex-based and sexual conduct.</a:t>
            </a:r>
          </a:p>
          <a:p>
            <a:pPr fontAlgn="base"/>
            <a:r>
              <a:rPr lang="en-US" sz="2400" dirty="0">
                <a:solidFill>
                  <a:srgbClr val="004990"/>
                </a:solidFill>
                <a:latin typeface="Franklin Gothic Book"/>
              </a:rPr>
              <a:t>Quid pro quo harassment “should be interpreted broadly” (per </a:t>
            </a:r>
            <a:r>
              <a:rPr lang="en-US" sz="2400" dirty="0" err="1">
                <a:solidFill>
                  <a:srgbClr val="004990"/>
                </a:solidFill>
                <a:latin typeface="Franklin Gothic Book"/>
              </a:rPr>
              <a:t>Dep’t</a:t>
            </a:r>
            <a:r>
              <a:rPr lang="en-US" sz="2400" dirty="0">
                <a:solidFill>
                  <a:srgbClr val="004990"/>
                </a:solidFill>
                <a:latin typeface="Franklin Gothic Book"/>
              </a:rPr>
              <a:t> of Education guidance).</a:t>
            </a:r>
          </a:p>
          <a:p>
            <a:pPr fontAlgn="base"/>
            <a:r>
              <a:rPr lang="en-US" sz="2400" dirty="0">
                <a:solidFill>
                  <a:srgbClr val="004990"/>
                </a:solidFill>
                <a:latin typeface="Franklin Gothic Book"/>
              </a:rPr>
              <a:t>Conduct falling far short of sex may still form the basis of a </a:t>
            </a:r>
            <a:r>
              <a:rPr lang="en-US" sz="2400" i="1" dirty="0">
                <a:solidFill>
                  <a:srgbClr val="004990"/>
                </a:solidFill>
                <a:latin typeface="Franklin Gothic Book"/>
              </a:rPr>
              <a:t>quid pro quo </a:t>
            </a:r>
            <a:r>
              <a:rPr lang="en-US" sz="2400" dirty="0">
                <a:solidFill>
                  <a:srgbClr val="004990"/>
                </a:solidFill>
                <a:latin typeface="Franklin Gothic Book"/>
              </a:rPr>
              <a:t>claim, e.g., sex-based or other sexual conduct such as back rubs or touching students’ shoulders or thighs).</a:t>
            </a:r>
          </a:p>
          <a:p>
            <a:pPr fontAlgn="base"/>
            <a:endParaRPr lang="en-US" sz="2800" i="1" dirty="0">
              <a:solidFill>
                <a:srgbClr val="004990"/>
              </a:solidFill>
              <a:latin typeface="Franklin Gothic Book"/>
            </a:endParaRPr>
          </a:p>
        </p:txBody>
      </p:sp>
    </p:spTree>
    <p:extLst>
      <p:ext uri="{BB962C8B-B14F-4D97-AF65-F5344CB8AC3E}">
        <p14:creationId xmlns:p14="http://schemas.microsoft.com/office/powerpoint/2010/main" val="1410562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532CE-D636-4E18-B144-5153191090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1DCA50-9309-C0F3-9D85-50BB26C52C7A}"/>
              </a:ext>
            </a:extLst>
          </p:cNvPr>
          <p:cNvSpPr>
            <a:spLocks noGrp="1"/>
          </p:cNvSpPr>
          <p:nvPr>
            <p:ph type="title"/>
          </p:nvPr>
        </p:nvSpPr>
        <p:spPr>
          <a:xfrm>
            <a:off x="2022348" y="296586"/>
            <a:ext cx="10515600" cy="1325563"/>
          </a:xfrm>
        </p:spPr>
        <p:txBody>
          <a:bodyPr>
            <a:normAutofit/>
          </a:bodyPr>
          <a:lstStyle/>
          <a:p>
            <a:r>
              <a:rPr lang="en-US" sz="3600" dirty="0">
                <a:solidFill>
                  <a:srgbClr val="3A4E84"/>
                </a:solidFill>
                <a:latin typeface="Franklin Gothic Medium" panose="020B0603020102020204" pitchFamily="34" charset="0"/>
              </a:rPr>
              <a:t>QUID PRO QUO HARASSMENT (continued)</a:t>
            </a:r>
            <a:endParaRPr lang="en-US" sz="3600" dirty="0">
              <a:solidFill>
                <a:srgbClr val="3A4E84"/>
              </a:solidFill>
            </a:endParaRPr>
          </a:p>
        </p:txBody>
      </p:sp>
      <p:sp>
        <p:nvSpPr>
          <p:cNvPr id="3" name="TextBox 2">
            <a:extLst>
              <a:ext uri="{FF2B5EF4-FFF2-40B4-BE49-F238E27FC236}">
                <a16:creationId xmlns:a16="http://schemas.microsoft.com/office/drawing/2014/main" id="{BC1771FB-1B2D-2176-4A4D-F7AA0E26011E}"/>
              </a:ext>
            </a:extLst>
          </p:cNvPr>
          <p:cNvSpPr txBox="1"/>
          <p:nvPr/>
        </p:nvSpPr>
        <p:spPr>
          <a:xfrm>
            <a:off x="743712" y="1622149"/>
            <a:ext cx="10952988" cy="4955203"/>
          </a:xfrm>
          <a:prstGeom prst="rect">
            <a:avLst/>
          </a:prstGeom>
          <a:noFill/>
        </p:spPr>
        <p:txBody>
          <a:bodyPr wrap="square" rtlCol="0">
            <a:spAutoFit/>
          </a:bodyPr>
          <a:lstStyle/>
          <a:p>
            <a:pPr fontAlgn="base">
              <a:buFont typeface="Wingdings" panose="05000000000000000000" pitchFamily="2" charset="2"/>
              <a:buChar char="§"/>
            </a:pPr>
            <a:r>
              <a:rPr lang="en-US" sz="2400" i="1" dirty="0">
                <a:solidFill>
                  <a:srgbClr val="004990"/>
                </a:solidFill>
                <a:latin typeface="Franklin Gothic Book"/>
              </a:rPr>
              <a:t>Quid pro quo </a:t>
            </a:r>
            <a:r>
              <a:rPr lang="en-US" sz="2400" dirty="0">
                <a:solidFill>
                  <a:srgbClr val="004990"/>
                </a:solidFill>
                <a:latin typeface="Franklin Gothic Book"/>
              </a:rPr>
              <a:t>harassment does not exist under Title IX unless it is carried out by an </a:t>
            </a:r>
            <a:r>
              <a:rPr lang="en-US" sz="2400" b="1" u="sng" dirty="0">
                <a:solidFill>
                  <a:srgbClr val="004990"/>
                </a:solidFill>
                <a:latin typeface="Franklin Gothic Book"/>
              </a:rPr>
              <a:t>employee of the University</a:t>
            </a:r>
            <a:r>
              <a:rPr lang="en-US" sz="2400" dirty="0">
                <a:solidFill>
                  <a:srgbClr val="004990"/>
                </a:solidFill>
                <a:latin typeface="Franklin Gothic Book"/>
              </a:rPr>
              <a:t>.</a:t>
            </a:r>
          </a:p>
          <a:p>
            <a:pPr fontAlgn="base">
              <a:buFont typeface="Wingdings" panose="05000000000000000000" pitchFamily="2" charset="2"/>
              <a:buChar char="§"/>
            </a:pPr>
            <a:endParaRPr lang="en-US" sz="2400" dirty="0">
              <a:solidFill>
                <a:srgbClr val="004990"/>
              </a:solidFill>
              <a:latin typeface="Franklin Gothic Book"/>
            </a:endParaRPr>
          </a:p>
          <a:p>
            <a:pPr fontAlgn="base">
              <a:buFont typeface="Wingdings" panose="05000000000000000000" pitchFamily="2" charset="2"/>
              <a:buChar char="§"/>
            </a:pPr>
            <a:r>
              <a:rPr lang="en-US" sz="2400" dirty="0">
                <a:solidFill>
                  <a:srgbClr val="004990"/>
                </a:solidFill>
                <a:latin typeface="Franklin Gothic Book"/>
              </a:rPr>
              <a:t>Non-employees who are part of the University community are not included in this requirement, including:</a:t>
            </a:r>
          </a:p>
          <a:p>
            <a:pPr lvl="2" fontAlgn="base">
              <a:buFont typeface="Arial" panose="020B0604020202020204" pitchFamily="34" charset="0"/>
              <a:buChar char="•"/>
            </a:pPr>
            <a:r>
              <a:rPr lang="en-US" sz="2400" dirty="0">
                <a:solidFill>
                  <a:srgbClr val="004990"/>
                </a:solidFill>
                <a:latin typeface="Franklin Gothic Book"/>
              </a:rPr>
              <a:t>Non-employee students</a:t>
            </a:r>
          </a:p>
          <a:p>
            <a:pPr lvl="2" fontAlgn="base">
              <a:buFont typeface="Arial" panose="020B0604020202020204" pitchFamily="34" charset="0"/>
              <a:buChar char="•"/>
            </a:pPr>
            <a:r>
              <a:rPr lang="en-US" sz="2400" dirty="0">
                <a:solidFill>
                  <a:srgbClr val="004990"/>
                </a:solidFill>
                <a:latin typeface="Franklin Gothic Book"/>
              </a:rPr>
              <a:t>Volunteers</a:t>
            </a:r>
          </a:p>
          <a:p>
            <a:pPr lvl="2" fontAlgn="base">
              <a:buFont typeface="Arial" panose="020B0604020202020204" pitchFamily="34" charset="0"/>
              <a:buChar char="•"/>
            </a:pPr>
            <a:r>
              <a:rPr lang="en-US" sz="2400" dirty="0">
                <a:solidFill>
                  <a:srgbClr val="004990"/>
                </a:solidFill>
                <a:latin typeface="Franklin Gothic Book"/>
              </a:rPr>
              <a:t>All others not deemed to be a University employee</a:t>
            </a:r>
          </a:p>
          <a:p>
            <a:pPr lvl="2" fontAlgn="base">
              <a:buFont typeface="Arial" panose="020B0604020202020204" pitchFamily="34" charset="0"/>
              <a:buChar char="•"/>
            </a:pPr>
            <a:endParaRPr lang="en-US" sz="2400" dirty="0">
              <a:solidFill>
                <a:srgbClr val="004990"/>
              </a:solidFill>
              <a:latin typeface="Franklin Gothic Book"/>
            </a:endParaRPr>
          </a:p>
          <a:p>
            <a:pPr lvl="1" fontAlgn="base">
              <a:buFont typeface="Wingdings" panose="05000000000000000000" pitchFamily="2" charset="2"/>
              <a:buChar char="q"/>
            </a:pPr>
            <a:r>
              <a:rPr lang="en-US" sz="2400" dirty="0">
                <a:solidFill>
                  <a:srgbClr val="004990"/>
                </a:solidFill>
                <a:latin typeface="Franklin Gothic Book"/>
              </a:rPr>
              <a:t> However, the unwelcome conduct of a non-employee individual may still constitute sexual harassment under the second or third prongs of the Title IX definition.</a:t>
            </a:r>
          </a:p>
          <a:p>
            <a:pPr fontAlgn="base"/>
            <a:endParaRPr lang="en-US" sz="2800" i="1" dirty="0">
              <a:solidFill>
                <a:srgbClr val="004990"/>
              </a:solidFill>
              <a:latin typeface="Franklin Gothic Book"/>
            </a:endParaRPr>
          </a:p>
        </p:txBody>
      </p:sp>
    </p:spTree>
    <p:extLst>
      <p:ext uri="{BB962C8B-B14F-4D97-AF65-F5344CB8AC3E}">
        <p14:creationId xmlns:p14="http://schemas.microsoft.com/office/powerpoint/2010/main" val="4202156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ABFFF-6A1A-1229-3CE2-2078EC205E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33A00B-CFD7-F057-B154-2BEF14FF1822}"/>
              </a:ext>
            </a:extLst>
          </p:cNvPr>
          <p:cNvSpPr>
            <a:spLocks noGrp="1"/>
          </p:cNvSpPr>
          <p:nvPr>
            <p:ph type="title"/>
          </p:nvPr>
        </p:nvSpPr>
        <p:spPr>
          <a:xfrm>
            <a:off x="2022348" y="296586"/>
            <a:ext cx="10515600" cy="1325563"/>
          </a:xfrm>
        </p:spPr>
        <p:txBody>
          <a:bodyPr>
            <a:normAutofit/>
          </a:bodyPr>
          <a:lstStyle/>
          <a:p>
            <a:r>
              <a:rPr lang="en-US" sz="3600" dirty="0">
                <a:solidFill>
                  <a:srgbClr val="3A4E84"/>
                </a:solidFill>
                <a:latin typeface="Franklin Gothic Medium" panose="020B0603020102020204" pitchFamily="34" charset="0"/>
              </a:rPr>
              <a:t>QUID PRO QUO HARASSMENT “bargain”</a:t>
            </a:r>
            <a:endParaRPr lang="en-US" sz="3600" dirty="0">
              <a:solidFill>
                <a:srgbClr val="3A4E84"/>
              </a:solidFill>
            </a:endParaRPr>
          </a:p>
        </p:txBody>
      </p:sp>
      <p:sp>
        <p:nvSpPr>
          <p:cNvPr id="3" name="TextBox 2">
            <a:extLst>
              <a:ext uri="{FF2B5EF4-FFF2-40B4-BE49-F238E27FC236}">
                <a16:creationId xmlns:a16="http://schemas.microsoft.com/office/drawing/2014/main" id="{FA1E3C2E-77BC-C238-0E1F-0951F5322096}"/>
              </a:ext>
            </a:extLst>
          </p:cNvPr>
          <p:cNvSpPr txBox="1"/>
          <p:nvPr/>
        </p:nvSpPr>
        <p:spPr>
          <a:xfrm>
            <a:off x="743712" y="1622149"/>
            <a:ext cx="10952988" cy="4955203"/>
          </a:xfrm>
          <a:prstGeom prst="rect">
            <a:avLst/>
          </a:prstGeom>
          <a:noFill/>
        </p:spPr>
        <p:txBody>
          <a:bodyPr wrap="square" rtlCol="0">
            <a:spAutoFit/>
          </a:bodyPr>
          <a:lstStyle/>
          <a:p>
            <a:pPr fontAlgn="base">
              <a:buFont typeface="Wingdings" panose="05000000000000000000" pitchFamily="2" charset="2"/>
              <a:buChar char="§"/>
            </a:pPr>
            <a:r>
              <a:rPr lang="en-US" sz="3200" i="1" dirty="0">
                <a:solidFill>
                  <a:srgbClr val="004990"/>
                </a:solidFill>
                <a:latin typeface="Franklin Gothic Book"/>
              </a:rPr>
              <a:t>Quid pro quo </a:t>
            </a:r>
            <a:r>
              <a:rPr lang="en-US" sz="3200" dirty="0">
                <a:solidFill>
                  <a:srgbClr val="004990"/>
                </a:solidFill>
                <a:latin typeface="Franklin Gothic Book"/>
              </a:rPr>
              <a:t>harassment can occur where the “bargain” proposed is communicated </a:t>
            </a:r>
            <a:r>
              <a:rPr lang="en-US" sz="3200" b="1" u="sng" dirty="0">
                <a:solidFill>
                  <a:srgbClr val="004990"/>
                </a:solidFill>
                <a:latin typeface="Franklin Gothic Book"/>
              </a:rPr>
              <a:t>expressly or impliedly</a:t>
            </a:r>
            <a:r>
              <a:rPr lang="en-US" sz="3200" dirty="0">
                <a:solidFill>
                  <a:srgbClr val="004990"/>
                </a:solidFill>
                <a:latin typeface="Franklin Gothic Book"/>
              </a:rPr>
              <a:t>.</a:t>
            </a:r>
          </a:p>
          <a:p>
            <a:pPr fontAlgn="base"/>
            <a:endParaRPr lang="en-US" sz="3200" dirty="0">
              <a:solidFill>
                <a:srgbClr val="004990"/>
              </a:solidFill>
              <a:latin typeface="Franklin Gothic Book"/>
            </a:endParaRPr>
          </a:p>
          <a:p>
            <a:pPr marL="285750" lvl="1" fontAlgn="base">
              <a:buFont typeface="Wingdings" panose="05000000000000000000" pitchFamily="2" charset="2"/>
              <a:buChar char="§"/>
            </a:pPr>
            <a:r>
              <a:rPr lang="en-US" sz="3200" dirty="0">
                <a:solidFill>
                  <a:srgbClr val="004990"/>
                </a:solidFill>
                <a:latin typeface="Franklin Gothic Book"/>
              </a:rPr>
              <a:t>Context matters when inferring a </a:t>
            </a:r>
            <a:r>
              <a:rPr lang="en-US" sz="3200" i="1" dirty="0">
                <a:solidFill>
                  <a:srgbClr val="004990"/>
                </a:solidFill>
                <a:latin typeface="Franklin Gothic Book"/>
              </a:rPr>
              <a:t>quid pro quo </a:t>
            </a:r>
            <a:r>
              <a:rPr lang="en-US" sz="3200" dirty="0">
                <a:solidFill>
                  <a:srgbClr val="004990"/>
                </a:solidFill>
                <a:latin typeface="Franklin Gothic Book"/>
              </a:rPr>
              <a:t>“bargain” has been proposed. For instance:</a:t>
            </a:r>
          </a:p>
          <a:p>
            <a:pPr marL="685800" lvl="2" fontAlgn="base">
              <a:buFont typeface="Wingdings" panose="05000000000000000000" pitchFamily="2" charset="2"/>
              <a:buChar char="§"/>
            </a:pPr>
            <a:r>
              <a:rPr lang="en-US" sz="3200" dirty="0">
                <a:solidFill>
                  <a:srgbClr val="004990"/>
                </a:solidFill>
                <a:latin typeface="Franklin Gothic Book"/>
              </a:rPr>
              <a:t>the </a:t>
            </a:r>
            <a:r>
              <a:rPr lang="en-US" sz="3200" b="1" u="sng" dirty="0">
                <a:solidFill>
                  <a:srgbClr val="004990"/>
                </a:solidFill>
                <a:latin typeface="Franklin Gothic Book"/>
              </a:rPr>
              <a:t>age and position</a:t>
            </a:r>
            <a:r>
              <a:rPr lang="en-US" sz="3200" dirty="0">
                <a:solidFill>
                  <a:srgbClr val="004990"/>
                </a:solidFill>
                <a:latin typeface="Franklin Gothic Book"/>
              </a:rPr>
              <a:t> of the complainant </a:t>
            </a:r>
          </a:p>
          <a:p>
            <a:pPr marL="685800" lvl="2" fontAlgn="base">
              <a:buFont typeface="Wingdings" panose="05000000000000000000" pitchFamily="2" charset="2"/>
              <a:buChar char="§"/>
            </a:pPr>
            <a:r>
              <a:rPr lang="en-US" sz="3200" dirty="0">
                <a:solidFill>
                  <a:srgbClr val="004990"/>
                </a:solidFill>
                <a:latin typeface="Franklin Gothic Book"/>
              </a:rPr>
              <a:t>a </a:t>
            </a:r>
            <a:r>
              <a:rPr lang="en-US" sz="3200" b="1" u="sng" dirty="0">
                <a:solidFill>
                  <a:srgbClr val="004990"/>
                </a:solidFill>
                <a:latin typeface="Franklin Gothic Book"/>
              </a:rPr>
              <a:t>power imbalance </a:t>
            </a:r>
            <a:r>
              <a:rPr lang="en-US" sz="3200" dirty="0">
                <a:solidFill>
                  <a:srgbClr val="004990"/>
                </a:solidFill>
                <a:latin typeface="Franklin Gothic Book"/>
              </a:rPr>
              <a:t>in the respondent-complainant relationship may, in some circumstances, allow such an inference.</a:t>
            </a:r>
          </a:p>
          <a:p>
            <a:pPr fontAlgn="base"/>
            <a:endParaRPr lang="en-US" sz="2800" i="1" dirty="0">
              <a:solidFill>
                <a:srgbClr val="004990"/>
              </a:solidFill>
              <a:latin typeface="Franklin Gothic Book"/>
            </a:endParaRPr>
          </a:p>
        </p:txBody>
      </p:sp>
    </p:spTree>
    <p:extLst>
      <p:ext uri="{BB962C8B-B14F-4D97-AF65-F5344CB8AC3E}">
        <p14:creationId xmlns:p14="http://schemas.microsoft.com/office/powerpoint/2010/main" val="260362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58F65-4566-53CF-401C-73B7EE957A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68DE28-31BA-91F5-0839-C43CB1B7362A}"/>
              </a:ext>
            </a:extLst>
          </p:cNvPr>
          <p:cNvSpPr>
            <a:spLocks noGrp="1"/>
          </p:cNvSpPr>
          <p:nvPr>
            <p:ph type="title"/>
          </p:nvPr>
        </p:nvSpPr>
        <p:spPr>
          <a:xfrm>
            <a:off x="962406" y="296586"/>
            <a:ext cx="10515600" cy="1325563"/>
          </a:xfrm>
        </p:spPr>
        <p:txBody>
          <a:bodyPr>
            <a:normAutofit/>
          </a:bodyPr>
          <a:lstStyle/>
          <a:p>
            <a:r>
              <a:rPr lang="en-US" sz="3600" dirty="0">
                <a:solidFill>
                  <a:srgbClr val="3A4E84"/>
                </a:solidFill>
                <a:latin typeface="Franklin Gothic Medium" panose="020B0603020102020204" pitchFamily="34" charset="0"/>
              </a:rPr>
              <a:t>QUID PRO QUO HARASSMENT-Unwelcome Conduct</a:t>
            </a:r>
            <a:endParaRPr lang="en-US" sz="3600" dirty="0">
              <a:solidFill>
                <a:srgbClr val="3A4E84"/>
              </a:solidFill>
            </a:endParaRPr>
          </a:p>
        </p:txBody>
      </p:sp>
      <p:sp>
        <p:nvSpPr>
          <p:cNvPr id="3" name="TextBox 2">
            <a:extLst>
              <a:ext uri="{FF2B5EF4-FFF2-40B4-BE49-F238E27FC236}">
                <a16:creationId xmlns:a16="http://schemas.microsoft.com/office/drawing/2014/main" id="{13661746-948D-8CF2-ED7C-270ADF2DCD22}"/>
              </a:ext>
            </a:extLst>
          </p:cNvPr>
          <p:cNvSpPr txBox="1"/>
          <p:nvPr/>
        </p:nvSpPr>
        <p:spPr>
          <a:xfrm>
            <a:off x="743712" y="1622149"/>
            <a:ext cx="10952988" cy="4955203"/>
          </a:xfrm>
          <a:prstGeom prst="rect">
            <a:avLst/>
          </a:prstGeom>
          <a:noFill/>
        </p:spPr>
        <p:txBody>
          <a:bodyPr wrap="square" rtlCol="0">
            <a:spAutoFit/>
          </a:bodyPr>
          <a:lstStyle/>
          <a:p>
            <a:pPr fontAlgn="base"/>
            <a:r>
              <a:rPr lang="en-US" sz="2400" dirty="0">
                <a:solidFill>
                  <a:srgbClr val="004990"/>
                </a:solidFill>
                <a:latin typeface="Franklin Gothic Book"/>
              </a:rPr>
              <a:t>For Title IX purposes, </a:t>
            </a:r>
            <a:r>
              <a:rPr lang="en-US" sz="2400" i="1" dirty="0">
                <a:solidFill>
                  <a:srgbClr val="004990"/>
                </a:solidFill>
                <a:latin typeface="Franklin Gothic Book"/>
              </a:rPr>
              <a:t>quid pro quo </a:t>
            </a:r>
            <a:r>
              <a:rPr lang="en-US" sz="2400" dirty="0">
                <a:solidFill>
                  <a:srgbClr val="004990"/>
                </a:solidFill>
                <a:latin typeface="Franklin Gothic Book"/>
              </a:rPr>
              <a:t>harassment must involve conduct that was “unwelcome” when it occurred.</a:t>
            </a:r>
          </a:p>
          <a:p>
            <a:pPr marL="236538" indent="-236538" fontAlgn="base">
              <a:buFont typeface="Wingdings" panose="05000000000000000000" pitchFamily="2" charset="2"/>
              <a:buChar char="§"/>
            </a:pPr>
            <a:r>
              <a:rPr lang="en-US" sz="2400" dirty="0">
                <a:solidFill>
                  <a:srgbClr val="004990"/>
                </a:solidFill>
                <a:latin typeface="Franklin Gothic Book"/>
              </a:rPr>
              <a:t>The notion of what is “unwelcome” is measured by the complainant’s subjective perspective.</a:t>
            </a:r>
          </a:p>
          <a:p>
            <a:pPr marL="236538" lvl="1" indent="-236538" fontAlgn="base">
              <a:buFont typeface="Wingdings" panose="05000000000000000000" pitchFamily="2" charset="2"/>
              <a:buChar char="§"/>
            </a:pPr>
            <a:r>
              <a:rPr lang="en-US" sz="2400" b="1" u="sng" dirty="0">
                <a:solidFill>
                  <a:srgbClr val="004990"/>
                </a:solidFill>
                <a:latin typeface="Franklin Gothic Book"/>
              </a:rPr>
              <a:t>Acquiescence</a:t>
            </a:r>
            <a:r>
              <a:rPr lang="en-US" sz="2400" dirty="0">
                <a:solidFill>
                  <a:srgbClr val="004990"/>
                </a:solidFill>
                <a:latin typeface="Franklin Gothic Book"/>
              </a:rPr>
              <a:t> by a complainant does not necessarily undermine a </a:t>
            </a:r>
            <a:r>
              <a:rPr lang="en-US" sz="2400" i="1" dirty="0">
                <a:solidFill>
                  <a:srgbClr val="004990"/>
                </a:solidFill>
                <a:latin typeface="Franklin Gothic Book"/>
              </a:rPr>
              <a:t>quid pro quo </a:t>
            </a:r>
            <a:r>
              <a:rPr lang="en-US" sz="2400" dirty="0">
                <a:solidFill>
                  <a:srgbClr val="004990"/>
                </a:solidFill>
                <a:latin typeface="Franklin Gothic Book"/>
              </a:rPr>
              <a:t>claim:</a:t>
            </a:r>
          </a:p>
          <a:p>
            <a:pPr marL="685800" lvl="2" fontAlgn="base">
              <a:buFont typeface="Wingdings" panose="05000000000000000000" pitchFamily="2" charset="2"/>
              <a:buChar char="§"/>
            </a:pPr>
            <a:r>
              <a:rPr lang="en-US" sz="2400" dirty="0">
                <a:solidFill>
                  <a:srgbClr val="004990"/>
                </a:solidFill>
                <a:latin typeface="Franklin Gothic Book"/>
              </a:rPr>
              <a:t>When a complainant acquiesces to unwelcome conduct in a </a:t>
            </a:r>
            <a:r>
              <a:rPr lang="en-US" sz="2400" i="1" dirty="0">
                <a:solidFill>
                  <a:srgbClr val="004990"/>
                </a:solidFill>
                <a:latin typeface="Franklin Gothic Book"/>
              </a:rPr>
              <a:t>quid pro quo</a:t>
            </a:r>
            <a:r>
              <a:rPr lang="en-US" sz="2400" dirty="0">
                <a:solidFill>
                  <a:srgbClr val="004990"/>
                </a:solidFill>
                <a:latin typeface="Franklin Gothic Book"/>
              </a:rPr>
              <a:t> context to avoid potential negative consequences, such “consent” does not necessarily mean that the sexual conduct was welcome or that </a:t>
            </a:r>
            <a:r>
              <a:rPr lang="en-US" sz="2400" i="1" dirty="0">
                <a:solidFill>
                  <a:srgbClr val="004990"/>
                </a:solidFill>
                <a:latin typeface="Franklin Gothic Book"/>
              </a:rPr>
              <a:t>quid pro quo </a:t>
            </a:r>
            <a:r>
              <a:rPr lang="en-US" sz="2400" dirty="0">
                <a:solidFill>
                  <a:srgbClr val="004990"/>
                </a:solidFill>
                <a:latin typeface="Franklin Gothic Book"/>
              </a:rPr>
              <a:t>harassment did not occur. </a:t>
            </a:r>
          </a:p>
          <a:p>
            <a:pPr marL="685800" lvl="2" fontAlgn="base">
              <a:buFont typeface="Wingdings" panose="05000000000000000000" pitchFamily="2" charset="2"/>
              <a:buChar char="§"/>
            </a:pPr>
            <a:r>
              <a:rPr lang="en-US" sz="2400" i="1" dirty="0">
                <a:solidFill>
                  <a:srgbClr val="004990"/>
                </a:solidFill>
                <a:latin typeface="Franklin Gothic Book"/>
              </a:rPr>
              <a:t>Quid pro quo </a:t>
            </a:r>
            <a:r>
              <a:rPr lang="en-US" sz="2400" dirty="0">
                <a:solidFill>
                  <a:srgbClr val="004990"/>
                </a:solidFill>
                <a:latin typeface="Franklin Gothic Book"/>
              </a:rPr>
              <a:t>harassment does not depend on whether the individual resists and suffers the threatened harm or submits and avoids the threatened harm.</a:t>
            </a:r>
          </a:p>
          <a:p>
            <a:pPr fontAlgn="base"/>
            <a:endParaRPr lang="en-US" sz="2800" i="1" dirty="0">
              <a:solidFill>
                <a:srgbClr val="004990"/>
              </a:solidFill>
              <a:latin typeface="Franklin Gothic Book"/>
            </a:endParaRPr>
          </a:p>
        </p:txBody>
      </p:sp>
    </p:spTree>
    <p:extLst>
      <p:ext uri="{BB962C8B-B14F-4D97-AF65-F5344CB8AC3E}">
        <p14:creationId xmlns:p14="http://schemas.microsoft.com/office/powerpoint/2010/main" val="142865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4130C-CC3F-3CC0-0880-08C2395AEC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49AF07-8EE2-7A24-E203-66253D5BF03D}"/>
              </a:ext>
            </a:extLst>
          </p:cNvPr>
          <p:cNvSpPr>
            <a:spLocks noGrp="1"/>
          </p:cNvSpPr>
          <p:nvPr>
            <p:ph type="title"/>
          </p:nvPr>
        </p:nvSpPr>
        <p:spPr>
          <a:xfrm>
            <a:off x="736092" y="241096"/>
            <a:ext cx="10719816" cy="1325563"/>
          </a:xfrm>
        </p:spPr>
        <p:txBody>
          <a:bodyPr>
            <a:normAutofit/>
          </a:bodyPr>
          <a:lstStyle/>
          <a:p>
            <a:pPr algn="ctr"/>
            <a:r>
              <a:rPr lang="en-US" sz="4000" dirty="0">
                <a:solidFill>
                  <a:srgbClr val="3A4E84"/>
                </a:solidFill>
                <a:latin typeface="Franklin Gothic Medium" panose="020B0603020102020204" pitchFamily="34" charset="0"/>
              </a:rPr>
              <a:t>TITLE IX STANDARD FOR SEXUAL HARASSMENT</a:t>
            </a:r>
          </a:p>
        </p:txBody>
      </p:sp>
      <p:sp>
        <p:nvSpPr>
          <p:cNvPr id="5" name="TextBox 4">
            <a:extLst>
              <a:ext uri="{FF2B5EF4-FFF2-40B4-BE49-F238E27FC236}">
                <a16:creationId xmlns:a16="http://schemas.microsoft.com/office/drawing/2014/main" id="{7DCBA2B7-FF7F-4AAE-B1EC-2B6034C15719}"/>
              </a:ext>
            </a:extLst>
          </p:cNvPr>
          <p:cNvSpPr txBox="1"/>
          <p:nvPr/>
        </p:nvSpPr>
        <p:spPr>
          <a:xfrm>
            <a:off x="1077468" y="1475845"/>
            <a:ext cx="10378440" cy="4770537"/>
          </a:xfrm>
          <a:prstGeom prst="rect">
            <a:avLst/>
          </a:prstGeom>
          <a:noFill/>
        </p:spPr>
        <p:txBody>
          <a:bodyPr wrap="square" rtlCol="0">
            <a:spAutoFit/>
          </a:bodyPr>
          <a:lstStyle/>
          <a:p>
            <a:pPr fontAlgn="base"/>
            <a:r>
              <a:rPr lang="en-US" sz="2800" dirty="0">
                <a:solidFill>
                  <a:srgbClr val="004990"/>
                </a:solidFill>
                <a:latin typeface="Franklin Gothic Book" panose="020B0503020102020204" pitchFamily="34" charset="0"/>
              </a:rPr>
              <a:t>“</a:t>
            </a:r>
            <a:r>
              <a:rPr lang="en-US" sz="2800" dirty="0">
                <a:solidFill>
                  <a:srgbClr val="004990"/>
                </a:solidFill>
                <a:latin typeface="Franklin Gothic Book"/>
              </a:rPr>
              <a:t>To qualify as sexual harassment under the second prong, the following elements must be satisfied under a “</a:t>
            </a:r>
            <a:r>
              <a:rPr lang="en-US" sz="2800" b="1" u="sng" dirty="0">
                <a:solidFill>
                  <a:srgbClr val="004990"/>
                </a:solidFill>
                <a:latin typeface="Franklin Gothic Book"/>
              </a:rPr>
              <a:t>reasonable person</a:t>
            </a:r>
            <a:r>
              <a:rPr lang="en-US" sz="2800" dirty="0">
                <a:solidFill>
                  <a:srgbClr val="004990"/>
                </a:solidFill>
                <a:latin typeface="Franklin Gothic Book"/>
              </a:rPr>
              <a:t>” standard:</a:t>
            </a:r>
          </a:p>
          <a:p>
            <a:pPr marL="457200" indent="-457200" fontAlgn="base">
              <a:buAutoNum type="arabicParenBoth"/>
            </a:pPr>
            <a:r>
              <a:rPr lang="en-US" sz="2800" dirty="0">
                <a:solidFill>
                  <a:srgbClr val="004990"/>
                </a:solidFill>
                <a:latin typeface="Franklin Gothic Book"/>
              </a:rPr>
              <a:t>The conduct must be based on sex;</a:t>
            </a:r>
          </a:p>
          <a:p>
            <a:pPr marL="457200" indent="-457200" fontAlgn="base">
              <a:buAutoNum type="arabicParenBoth"/>
            </a:pPr>
            <a:r>
              <a:rPr lang="en-US" sz="2800" dirty="0">
                <a:solidFill>
                  <a:srgbClr val="004990"/>
                </a:solidFill>
                <a:latin typeface="Franklin Gothic Book"/>
              </a:rPr>
              <a:t>The conduct must be unwelcome;</a:t>
            </a:r>
          </a:p>
          <a:p>
            <a:pPr marL="457200" indent="-457200" fontAlgn="base">
              <a:buAutoNum type="arabicParenBoth"/>
            </a:pPr>
            <a:r>
              <a:rPr lang="en-US" sz="2800" dirty="0">
                <a:solidFill>
                  <a:srgbClr val="004990"/>
                </a:solidFill>
                <a:latin typeface="Franklin Gothic Book"/>
              </a:rPr>
              <a:t>The conduct must effectively deny access to an education program or activity of the University because it is so:</a:t>
            </a:r>
          </a:p>
          <a:p>
            <a:pPr marL="857250" lvl="1" indent="-457200" fontAlgn="base">
              <a:buFont typeface="+mj-lt"/>
              <a:buAutoNum type="alphaLcPeriod"/>
            </a:pPr>
            <a:r>
              <a:rPr lang="en-US" sz="2800" dirty="0">
                <a:solidFill>
                  <a:srgbClr val="004990"/>
                </a:solidFill>
                <a:latin typeface="Franklin Gothic Book"/>
              </a:rPr>
              <a:t>severe;</a:t>
            </a:r>
            <a:endParaRPr lang="en-US" sz="2800" u="sng" dirty="0">
              <a:solidFill>
                <a:srgbClr val="004990"/>
              </a:solidFill>
              <a:latin typeface="Franklin Gothic Book"/>
            </a:endParaRPr>
          </a:p>
          <a:p>
            <a:pPr marL="857250" lvl="1" indent="-457200" fontAlgn="base">
              <a:buAutoNum type="alphaLcPeriod"/>
            </a:pPr>
            <a:r>
              <a:rPr lang="en-US" sz="2800" dirty="0">
                <a:solidFill>
                  <a:srgbClr val="004990"/>
                </a:solidFill>
                <a:latin typeface="Franklin Gothic Book"/>
              </a:rPr>
              <a:t>pervasive; </a:t>
            </a:r>
            <a:r>
              <a:rPr lang="en-US" sz="2800" b="1" u="sng" dirty="0">
                <a:solidFill>
                  <a:srgbClr val="004990"/>
                </a:solidFill>
                <a:latin typeface="Franklin Gothic Book"/>
              </a:rPr>
              <a:t>and</a:t>
            </a:r>
          </a:p>
          <a:p>
            <a:pPr marL="857250" lvl="1" indent="-457200" fontAlgn="base">
              <a:buAutoNum type="alphaLcPeriod"/>
            </a:pPr>
            <a:r>
              <a:rPr lang="en-US" sz="2800" dirty="0">
                <a:solidFill>
                  <a:srgbClr val="004990"/>
                </a:solidFill>
                <a:latin typeface="Franklin Gothic Book"/>
              </a:rPr>
              <a:t>objectively offensive.</a:t>
            </a:r>
          </a:p>
          <a:p>
            <a:pPr lvl="1" fontAlgn="base"/>
            <a:endParaRPr lang="en-US" sz="2400" dirty="0">
              <a:solidFill>
                <a:srgbClr val="004990"/>
              </a:solidFill>
              <a:latin typeface="Franklin Gothic Book" panose="020B0503020102020204" pitchFamily="34" charset="0"/>
            </a:endParaRPr>
          </a:p>
        </p:txBody>
      </p:sp>
    </p:spTree>
    <p:extLst>
      <p:ext uri="{BB962C8B-B14F-4D97-AF65-F5344CB8AC3E}">
        <p14:creationId xmlns:p14="http://schemas.microsoft.com/office/powerpoint/2010/main" val="1464509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BB29A-34B7-ADF5-1AE1-157B6DDAFF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31DBE9-DC91-E304-3B81-99FAAE958CC1}"/>
              </a:ext>
            </a:extLst>
          </p:cNvPr>
          <p:cNvSpPr>
            <a:spLocks noGrp="1"/>
          </p:cNvSpPr>
          <p:nvPr>
            <p:ph type="title"/>
          </p:nvPr>
        </p:nvSpPr>
        <p:spPr>
          <a:xfrm>
            <a:off x="736092" y="241096"/>
            <a:ext cx="10719816" cy="1325563"/>
          </a:xfrm>
        </p:spPr>
        <p:txBody>
          <a:bodyPr>
            <a:normAutofit/>
          </a:bodyPr>
          <a:lstStyle/>
          <a:p>
            <a:pPr algn="ctr"/>
            <a:r>
              <a:rPr lang="en-US" sz="4000" dirty="0">
                <a:solidFill>
                  <a:srgbClr val="3A4E84"/>
                </a:solidFill>
                <a:latin typeface="Franklin Gothic Medium" panose="020B0603020102020204" pitchFamily="34" charset="0"/>
              </a:rPr>
              <a:t>TITLE IX vs. TITLE VII</a:t>
            </a:r>
          </a:p>
        </p:txBody>
      </p:sp>
      <p:sp>
        <p:nvSpPr>
          <p:cNvPr id="5" name="TextBox 4">
            <a:extLst>
              <a:ext uri="{FF2B5EF4-FFF2-40B4-BE49-F238E27FC236}">
                <a16:creationId xmlns:a16="http://schemas.microsoft.com/office/drawing/2014/main" id="{DD59C617-12AE-E7E0-C665-7E4BAA3C2669}"/>
              </a:ext>
            </a:extLst>
          </p:cNvPr>
          <p:cNvSpPr txBox="1"/>
          <p:nvPr/>
        </p:nvSpPr>
        <p:spPr>
          <a:xfrm>
            <a:off x="1077468" y="1475845"/>
            <a:ext cx="10378440" cy="4770537"/>
          </a:xfrm>
          <a:prstGeom prst="rect">
            <a:avLst/>
          </a:prstGeom>
          <a:noFill/>
        </p:spPr>
        <p:txBody>
          <a:bodyPr wrap="square" rtlCol="0">
            <a:spAutoFit/>
          </a:bodyPr>
          <a:lstStyle/>
          <a:p>
            <a:pPr fontAlgn="base"/>
            <a:r>
              <a:rPr lang="en-US" sz="2800" dirty="0">
                <a:solidFill>
                  <a:srgbClr val="004990"/>
                </a:solidFill>
                <a:latin typeface="Franklin Gothic Book" panose="020B0503020102020204" pitchFamily="34" charset="0"/>
              </a:rPr>
              <a:t>“</a:t>
            </a:r>
            <a:r>
              <a:rPr lang="en-US" sz="2800" dirty="0">
                <a:solidFill>
                  <a:srgbClr val="004990"/>
                </a:solidFill>
                <a:latin typeface="Franklin Gothic Book"/>
              </a:rPr>
              <a:t>To qualify as sexual harassment under the second prong, the following elements must be satisfied under a “</a:t>
            </a:r>
            <a:r>
              <a:rPr lang="en-US" sz="2800" b="1" u="sng" dirty="0">
                <a:solidFill>
                  <a:srgbClr val="004990"/>
                </a:solidFill>
                <a:latin typeface="Franklin Gothic Book"/>
              </a:rPr>
              <a:t>reasonable person</a:t>
            </a:r>
            <a:r>
              <a:rPr lang="en-US" sz="2800" dirty="0">
                <a:solidFill>
                  <a:srgbClr val="004990"/>
                </a:solidFill>
                <a:latin typeface="Franklin Gothic Book"/>
              </a:rPr>
              <a:t>” standard:</a:t>
            </a:r>
          </a:p>
          <a:p>
            <a:pPr marL="457200" indent="-457200" fontAlgn="base">
              <a:buAutoNum type="arabicParenBoth"/>
            </a:pPr>
            <a:r>
              <a:rPr lang="en-US" sz="2800" dirty="0">
                <a:solidFill>
                  <a:srgbClr val="004990"/>
                </a:solidFill>
                <a:latin typeface="Franklin Gothic Book"/>
              </a:rPr>
              <a:t>The conduct must be based on sex;</a:t>
            </a:r>
          </a:p>
          <a:p>
            <a:pPr marL="457200" indent="-457200" fontAlgn="base">
              <a:buAutoNum type="arabicParenBoth"/>
            </a:pPr>
            <a:r>
              <a:rPr lang="en-US" sz="2800" dirty="0">
                <a:solidFill>
                  <a:srgbClr val="004990"/>
                </a:solidFill>
                <a:latin typeface="Franklin Gothic Book"/>
              </a:rPr>
              <a:t>The conduct must be unwelcome;</a:t>
            </a:r>
          </a:p>
          <a:p>
            <a:pPr marL="457200" indent="-457200" fontAlgn="base">
              <a:buAutoNum type="arabicParenBoth"/>
            </a:pPr>
            <a:r>
              <a:rPr lang="en-US" sz="2800" dirty="0">
                <a:solidFill>
                  <a:srgbClr val="004990"/>
                </a:solidFill>
                <a:latin typeface="Franklin Gothic Book"/>
              </a:rPr>
              <a:t>The conduct must effectively deny access to an education program or activity of the University because it is so:</a:t>
            </a:r>
          </a:p>
          <a:p>
            <a:pPr marL="857250" lvl="1" indent="-457200" fontAlgn="base">
              <a:buFont typeface="+mj-lt"/>
              <a:buAutoNum type="alphaLcPeriod"/>
            </a:pPr>
            <a:r>
              <a:rPr lang="en-US" sz="2800" dirty="0">
                <a:solidFill>
                  <a:srgbClr val="004990"/>
                </a:solidFill>
                <a:latin typeface="Franklin Gothic Book"/>
              </a:rPr>
              <a:t>severe;</a:t>
            </a:r>
            <a:endParaRPr lang="en-US" sz="2800" u="sng" dirty="0">
              <a:solidFill>
                <a:srgbClr val="004990"/>
              </a:solidFill>
              <a:latin typeface="Franklin Gothic Book"/>
            </a:endParaRPr>
          </a:p>
          <a:p>
            <a:pPr marL="857250" lvl="1" indent="-457200" fontAlgn="base">
              <a:buAutoNum type="alphaLcPeriod"/>
            </a:pPr>
            <a:r>
              <a:rPr lang="en-US" sz="2800" dirty="0">
                <a:solidFill>
                  <a:srgbClr val="004990"/>
                </a:solidFill>
                <a:latin typeface="Franklin Gothic Book"/>
              </a:rPr>
              <a:t>pervasive; </a:t>
            </a:r>
            <a:r>
              <a:rPr lang="en-US" sz="2800" b="1" u="sng" dirty="0">
                <a:solidFill>
                  <a:srgbClr val="004990"/>
                </a:solidFill>
                <a:latin typeface="Franklin Gothic Book"/>
              </a:rPr>
              <a:t>and</a:t>
            </a:r>
          </a:p>
          <a:p>
            <a:pPr marL="857250" lvl="1" indent="-457200" fontAlgn="base">
              <a:buAutoNum type="alphaLcPeriod"/>
            </a:pPr>
            <a:r>
              <a:rPr lang="en-US" sz="2800" dirty="0">
                <a:solidFill>
                  <a:srgbClr val="004990"/>
                </a:solidFill>
                <a:latin typeface="Franklin Gothic Book"/>
              </a:rPr>
              <a:t>objectively offensive.</a:t>
            </a:r>
          </a:p>
          <a:p>
            <a:pPr lvl="1" fontAlgn="base"/>
            <a:endParaRPr lang="en-US" sz="2400" dirty="0">
              <a:solidFill>
                <a:srgbClr val="004990"/>
              </a:solidFill>
              <a:latin typeface="Franklin Gothic Book" panose="020B0503020102020204" pitchFamily="34" charset="0"/>
            </a:endParaRPr>
          </a:p>
        </p:txBody>
      </p:sp>
    </p:spTree>
    <p:extLst>
      <p:ext uri="{BB962C8B-B14F-4D97-AF65-F5344CB8AC3E}">
        <p14:creationId xmlns:p14="http://schemas.microsoft.com/office/powerpoint/2010/main" val="3092274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391CE-DC95-6276-92D1-C3AE7346EE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657D44-50D5-F924-2159-6D2953727152}"/>
              </a:ext>
            </a:extLst>
          </p:cNvPr>
          <p:cNvSpPr>
            <a:spLocks noGrp="1"/>
          </p:cNvSpPr>
          <p:nvPr>
            <p:ph type="title"/>
          </p:nvPr>
        </p:nvSpPr>
        <p:spPr>
          <a:xfrm>
            <a:off x="736092" y="241096"/>
            <a:ext cx="10719816" cy="1325563"/>
          </a:xfrm>
        </p:spPr>
        <p:txBody>
          <a:bodyPr>
            <a:normAutofit/>
          </a:bodyPr>
          <a:lstStyle/>
          <a:p>
            <a:pPr algn="ctr"/>
            <a:r>
              <a:rPr lang="en-US" sz="4000" dirty="0">
                <a:solidFill>
                  <a:srgbClr val="3A4E84"/>
                </a:solidFill>
                <a:latin typeface="Franklin Gothic Medium" panose="020B0603020102020204" pitchFamily="34" charset="0"/>
              </a:rPr>
              <a:t>JURISDICTIONAL ANALYSIS</a:t>
            </a:r>
          </a:p>
        </p:txBody>
      </p:sp>
      <p:sp>
        <p:nvSpPr>
          <p:cNvPr id="5" name="TextBox 4">
            <a:extLst>
              <a:ext uri="{FF2B5EF4-FFF2-40B4-BE49-F238E27FC236}">
                <a16:creationId xmlns:a16="http://schemas.microsoft.com/office/drawing/2014/main" id="{DA810420-3B3F-6E59-46C6-17275DFEF337}"/>
              </a:ext>
            </a:extLst>
          </p:cNvPr>
          <p:cNvSpPr txBox="1"/>
          <p:nvPr/>
        </p:nvSpPr>
        <p:spPr>
          <a:xfrm>
            <a:off x="1077468" y="1312819"/>
            <a:ext cx="10378440" cy="5447645"/>
          </a:xfrm>
          <a:prstGeom prst="rect">
            <a:avLst/>
          </a:prstGeom>
          <a:noFill/>
        </p:spPr>
        <p:txBody>
          <a:bodyPr wrap="square" rtlCol="0">
            <a:spAutoFit/>
          </a:bodyPr>
          <a:lstStyle/>
          <a:p>
            <a:pPr fontAlgn="base">
              <a:buFont typeface="Wingdings" panose="05000000000000000000" pitchFamily="2" charset="2"/>
              <a:buChar char="§"/>
            </a:pPr>
            <a:r>
              <a:rPr lang="en-US" sz="2800" dirty="0">
                <a:solidFill>
                  <a:srgbClr val="004990"/>
                </a:solidFill>
                <a:latin typeface="Franklin Gothic Book"/>
              </a:rPr>
              <a:t>Prohibited “sex-based harassment includes unwelcome conduct of a sexual nature but also includes unwelcome conduct devoid of sexual content that targets a particular sex.”</a:t>
            </a:r>
          </a:p>
          <a:p>
            <a:pPr fontAlgn="base">
              <a:buFont typeface="Wingdings" panose="05000000000000000000" pitchFamily="2" charset="2"/>
              <a:buChar char="§"/>
            </a:pPr>
            <a:endParaRPr lang="en-US" sz="1600" dirty="0">
              <a:solidFill>
                <a:srgbClr val="004990"/>
              </a:solidFill>
              <a:latin typeface="Franklin Gothic Book"/>
            </a:endParaRPr>
          </a:p>
          <a:p>
            <a:pPr fontAlgn="base">
              <a:buFont typeface="Wingdings" panose="05000000000000000000" pitchFamily="2" charset="2"/>
              <a:buChar char="§"/>
            </a:pPr>
            <a:r>
              <a:rPr lang="en-US" sz="2800" dirty="0">
                <a:solidFill>
                  <a:srgbClr val="004990"/>
                </a:solidFill>
                <a:latin typeface="Franklin Gothic Book"/>
              </a:rPr>
              <a:t>When conducting a jurisdictional analysis, the Title IX Coordinator should identify whether the allegations, if true, would establish that the alleged conduct was welcome or unwelcome by the complainant when it occurred.</a:t>
            </a:r>
          </a:p>
          <a:p>
            <a:pPr fontAlgn="base">
              <a:buFont typeface="Wingdings" panose="05000000000000000000" pitchFamily="2" charset="2"/>
              <a:buChar char="§"/>
            </a:pPr>
            <a:endParaRPr lang="en-US" sz="2800" dirty="0">
              <a:solidFill>
                <a:srgbClr val="004990"/>
              </a:solidFill>
              <a:latin typeface="Franklin Gothic Book"/>
            </a:endParaRPr>
          </a:p>
          <a:p>
            <a:pPr fontAlgn="base">
              <a:buFont typeface="Wingdings" panose="05000000000000000000" pitchFamily="2" charset="2"/>
              <a:buChar char="§"/>
            </a:pPr>
            <a:r>
              <a:rPr lang="en-US" sz="2800" dirty="0">
                <a:solidFill>
                  <a:srgbClr val="004990"/>
                </a:solidFill>
                <a:latin typeface="Franklin Gothic Book"/>
              </a:rPr>
              <a:t>When investigating a formal complaint, the investigator should ask whether each act of alleged harassing conduct was welcome or unwelcome by the complainant when it occurred.</a:t>
            </a:r>
          </a:p>
          <a:p>
            <a:pPr lvl="1" fontAlgn="base"/>
            <a:endParaRPr lang="en-US" sz="2400" dirty="0">
              <a:solidFill>
                <a:srgbClr val="004990"/>
              </a:solidFill>
              <a:latin typeface="Franklin Gothic Book" panose="020B0503020102020204" pitchFamily="34" charset="0"/>
            </a:endParaRPr>
          </a:p>
        </p:txBody>
      </p:sp>
    </p:spTree>
    <p:extLst>
      <p:ext uri="{BB962C8B-B14F-4D97-AF65-F5344CB8AC3E}">
        <p14:creationId xmlns:p14="http://schemas.microsoft.com/office/powerpoint/2010/main" val="1676391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B9DF1-699F-2AC9-FC60-1A0336C29F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994A40-274C-A98D-0B9C-7EBC20001093}"/>
              </a:ext>
            </a:extLst>
          </p:cNvPr>
          <p:cNvSpPr>
            <a:spLocks noGrp="1"/>
          </p:cNvSpPr>
          <p:nvPr>
            <p:ph type="title"/>
          </p:nvPr>
        </p:nvSpPr>
        <p:spPr>
          <a:xfrm>
            <a:off x="845820" y="241096"/>
            <a:ext cx="10719816" cy="1325563"/>
          </a:xfrm>
        </p:spPr>
        <p:txBody>
          <a:bodyPr>
            <a:normAutofit/>
          </a:bodyPr>
          <a:lstStyle/>
          <a:p>
            <a:pPr algn="ctr"/>
            <a:r>
              <a:rPr lang="en-US" sz="4000" dirty="0">
                <a:solidFill>
                  <a:srgbClr val="3A4E84"/>
                </a:solidFill>
                <a:latin typeface="Franklin Gothic Medium" panose="020B0603020102020204" pitchFamily="34" charset="0"/>
              </a:rPr>
              <a:t>JURISDICTIONAL ANALYSIS: SEVERITY</a:t>
            </a:r>
          </a:p>
        </p:txBody>
      </p:sp>
      <p:sp>
        <p:nvSpPr>
          <p:cNvPr id="5" name="TextBox 4">
            <a:extLst>
              <a:ext uri="{FF2B5EF4-FFF2-40B4-BE49-F238E27FC236}">
                <a16:creationId xmlns:a16="http://schemas.microsoft.com/office/drawing/2014/main" id="{7831C8EE-8D8A-62BB-5BBB-ED01A53D47B6}"/>
              </a:ext>
            </a:extLst>
          </p:cNvPr>
          <p:cNvSpPr txBox="1"/>
          <p:nvPr/>
        </p:nvSpPr>
        <p:spPr>
          <a:xfrm>
            <a:off x="736092" y="1566659"/>
            <a:ext cx="11155680" cy="5201424"/>
          </a:xfrm>
          <a:prstGeom prst="rect">
            <a:avLst/>
          </a:prstGeom>
          <a:noFill/>
        </p:spPr>
        <p:txBody>
          <a:bodyPr wrap="square" rtlCol="0">
            <a:spAutoFit/>
          </a:bodyPr>
          <a:lstStyle/>
          <a:p>
            <a:pPr fontAlgn="base">
              <a:buFont typeface="Wingdings" panose="05000000000000000000" pitchFamily="2" charset="2"/>
              <a:buChar char="§"/>
            </a:pPr>
            <a:r>
              <a:rPr lang="en-US" sz="2200" dirty="0">
                <a:solidFill>
                  <a:srgbClr val="004990"/>
                </a:solidFill>
                <a:latin typeface="Franklin Gothic Book"/>
              </a:rPr>
              <a:t>In analyzing “severity,” the University must consider whether such occurrence was severe from the perspective of a </a:t>
            </a:r>
            <a:r>
              <a:rPr lang="en-US" sz="2200" b="1" u="sng" dirty="0">
                <a:solidFill>
                  <a:srgbClr val="004990"/>
                </a:solidFill>
                <a:latin typeface="Franklin Gothic Book"/>
              </a:rPr>
              <a:t>reasonable person</a:t>
            </a:r>
            <a:r>
              <a:rPr lang="en-US" sz="2200" dirty="0">
                <a:solidFill>
                  <a:srgbClr val="004990"/>
                </a:solidFill>
                <a:latin typeface="Franklin Gothic Book"/>
              </a:rPr>
              <a:t> in the complainant’s position.</a:t>
            </a:r>
          </a:p>
          <a:p>
            <a:pPr fontAlgn="base">
              <a:buFont typeface="Wingdings" panose="05000000000000000000" pitchFamily="2" charset="2"/>
              <a:buChar char="§"/>
            </a:pPr>
            <a:endParaRPr lang="en-US" sz="2200" dirty="0">
              <a:solidFill>
                <a:srgbClr val="004990"/>
              </a:solidFill>
              <a:latin typeface="Franklin Gothic Book"/>
            </a:endParaRPr>
          </a:p>
          <a:p>
            <a:pPr fontAlgn="base">
              <a:buFont typeface="Wingdings" panose="05000000000000000000" pitchFamily="2" charset="2"/>
              <a:buChar char="§"/>
            </a:pPr>
            <a:r>
              <a:rPr lang="en-US" sz="2200" dirty="0">
                <a:solidFill>
                  <a:srgbClr val="004990"/>
                </a:solidFill>
                <a:latin typeface="Franklin Gothic Book"/>
              </a:rPr>
              <a:t>Many factors may weigh on whether conduct is “severe”:</a:t>
            </a:r>
          </a:p>
          <a:p>
            <a:pPr lvl="1" fontAlgn="base">
              <a:buFont typeface="Arial" panose="020B0604020202020204" pitchFamily="34" charset="0"/>
              <a:buChar char="•"/>
            </a:pPr>
            <a:r>
              <a:rPr lang="en-US" sz="2200" dirty="0">
                <a:solidFill>
                  <a:srgbClr val="004990"/>
                </a:solidFill>
                <a:latin typeface="Franklin Gothic Book"/>
              </a:rPr>
              <a:t>Ages of the parties</a:t>
            </a:r>
          </a:p>
          <a:p>
            <a:pPr lvl="1" fontAlgn="base">
              <a:buFont typeface="Arial" panose="020B0604020202020204" pitchFamily="34" charset="0"/>
              <a:buChar char="•"/>
            </a:pPr>
            <a:r>
              <a:rPr lang="en-US" sz="2200" dirty="0">
                <a:solidFill>
                  <a:srgbClr val="004990"/>
                </a:solidFill>
                <a:latin typeface="Franklin Gothic Book"/>
              </a:rPr>
              <a:t>Number of parties involved</a:t>
            </a:r>
          </a:p>
          <a:p>
            <a:pPr lvl="1" fontAlgn="base">
              <a:buFont typeface="Arial" panose="020B0604020202020204" pitchFamily="34" charset="0"/>
              <a:buChar char="•"/>
            </a:pPr>
            <a:r>
              <a:rPr lang="en-US" sz="2200" dirty="0">
                <a:solidFill>
                  <a:srgbClr val="004990"/>
                </a:solidFill>
                <a:latin typeface="Franklin Gothic Book"/>
              </a:rPr>
              <a:t>Disability status of parties</a:t>
            </a:r>
          </a:p>
          <a:p>
            <a:pPr lvl="1" fontAlgn="base">
              <a:buFont typeface="Arial" panose="020B0604020202020204" pitchFamily="34" charset="0"/>
              <a:buChar char="•"/>
            </a:pPr>
            <a:r>
              <a:rPr lang="en-US" sz="2200" dirty="0">
                <a:solidFill>
                  <a:srgbClr val="004990"/>
                </a:solidFill>
                <a:latin typeface="Franklin Gothic Book"/>
              </a:rPr>
              <a:t>Positions of authority of the involved parties</a:t>
            </a:r>
          </a:p>
          <a:p>
            <a:pPr lvl="1" fontAlgn="base">
              <a:buFont typeface="Arial" panose="020B0604020202020204" pitchFamily="34" charset="0"/>
              <a:buChar char="•"/>
            </a:pPr>
            <a:endParaRPr lang="en-US" sz="2200" dirty="0">
              <a:solidFill>
                <a:srgbClr val="004990"/>
              </a:solidFill>
              <a:latin typeface="Franklin Gothic Book"/>
            </a:endParaRPr>
          </a:p>
          <a:p>
            <a:pPr fontAlgn="base">
              <a:buFont typeface="Wingdings" panose="05000000000000000000" pitchFamily="2" charset="2"/>
              <a:buChar char="§"/>
            </a:pPr>
            <a:r>
              <a:rPr lang="en-US" sz="2200" dirty="0">
                <a:solidFill>
                  <a:srgbClr val="004990"/>
                </a:solidFill>
                <a:latin typeface="Franklin Gothic Book"/>
              </a:rPr>
              <a:t>The following examples of conduct may not satisfy the “severity” requirement:</a:t>
            </a:r>
          </a:p>
          <a:p>
            <a:pPr lvl="1" fontAlgn="base">
              <a:buFont typeface="Arial" panose="020B0604020202020204" pitchFamily="34" charset="0"/>
              <a:buChar char="•"/>
            </a:pPr>
            <a:r>
              <a:rPr lang="en-US" sz="2200" dirty="0">
                <a:solidFill>
                  <a:srgbClr val="004990"/>
                </a:solidFill>
                <a:latin typeface="Franklin Gothic Book"/>
              </a:rPr>
              <a:t>Rubbing a student’s back</a:t>
            </a:r>
          </a:p>
          <a:p>
            <a:pPr lvl="1" fontAlgn="base">
              <a:buFont typeface="Arial" panose="020B0604020202020204" pitchFamily="34" charset="0"/>
              <a:buChar char="•"/>
            </a:pPr>
            <a:r>
              <a:rPr lang="en-US" sz="2200" dirty="0">
                <a:solidFill>
                  <a:srgbClr val="004990"/>
                </a:solidFill>
                <a:latin typeface="Franklin Gothic Book"/>
              </a:rPr>
              <a:t>Discussion of sexual issues, even if that offends some people who hear the discussion </a:t>
            </a:r>
          </a:p>
          <a:p>
            <a:pPr lvl="1" fontAlgn="base">
              <a:buFont typeface="Arial" panose="020B0604020202020204" pitchFamily="34" charset="0"/>
              <a:buChar char="•"/>
            </a:pPr>
            <a:r>
              <a:rPr lang="en-US" sz="2200" dirty="0">
                <a:solidFill>
                  <a:srgbClr val="004990"/>
                </a:solidFill>
                <a:latin typeface="Franklin Gothic Book"/>
              </a:rPr>
              <a:t>“Vulgar or indecent” speech </a:t>
            </a:r>
          </a:p>
          <a:p>
            <a:pPr lvl="1" fontAlgn="base">
              <a:buFont typeface="Arial" panose="020B0604020202020204" pitchFamily="34" charset="0"/>
              <a:buChar char="•"/>
            </a:pPr>
            <a:r>
              <a:rPr lang="en-US" sz="2200" dirty="0">
                <a:solidFill>
                  <a:srgbClr val="004990"/>
                </a:solidFill>
                <a:latin typeface="Franklin Gothic Book"/>
              </a:rPr>
              <a:t>Microaggressions</a:t>
            </a:r>
          </a:p>
          <a:p>
            <a:pPr lvl="1" fontAlgn="base"/>
            <a:endParaRPr lang="en-US" sz="2400" dirty="0">
              <a:solidFill>
                <a:srgbClr val="004990"/>
              </a:solidFill>
              <a:latin typeface="Franklin Gothic Book" panose="020B0503020102020204" pitchFamily="34" charset="0"/>
            </a:endParaRPr>
          </a:p>
        </p:txBody>
      </p:sp>
    </p:spTree>
    <p:extLst>
      <p:ext uri="{BB962C8B-B14F-4D97-AF65-F5344CB8AC3E}">
        <p14:creationId xmlns:p14="http://schemas.microsoft.com/office/powerpoint/2010/main" val="1599390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9F490-9814-405F-BF62-E57908B71F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9CDF28-07B5-8175-1228-FBF0D7C4DD94}"/>
              </a:ext>
            </a:extLst>
          </p:cNvPr>
          <p:cNvSpPr>
            <a:spLocks noGrp="1"/>
          </p:cNvSpPr>
          <p:nvPr>
            <p:ph type="title"/>
          </p:nvPr>
        </p:nvSpPr>
        <p:spPr>
          <a:xfrm>
            <a:off x="845820" y="241096"/>
            <a:ext cx="10719816" cy="1325563"/>
          </a:xfrm>
        </p:spPr>
        <p:txBody>
          <a:bodyPr>
            <a:normAutofit/>
          </a:bodyPr>
          <a:lstStyle/>
          <a:p>
            <a:pPr algn="ctr"/>
            <a:r>
              <a:rPr lang="en-US" sz="4000" dirty="0">
                <a:solidFill>
                  <a:srgbClr val="3A4E84"/>
                </a:solidFill>
                <a:latin typeface="Franklin Gothic Medium" panose="020B0603020102020204" pitchFamily="34" charset="0"/>
              </a:rPr>
              <a:t>JURISDICTIONAL ANALYSIS: PERVASIVE</a:t>
            </a:r>
          </a:p>
        </p:txBody>
      </p:sp>
      <p:sp>
        <p:nvSpPr>
          <p:cNvPr id="5" name="TextBox 4">
            <a:extLst>
              <a:ext uri="{FF2B5EF4-FFF2-40B4-BE49-F238E27FC236}">
                <a16:creationId xmlns:a16="http://schemas.microsoft.com/office/drawing/2014/main" id="{0ED4617C-EB17-B351-C48A-778C27E85AFE}"/>
              </a:ext>
            </a:extLst>
          </p:cNvPr>
          <p:cNvSpPr txBox="1"/>
          <p:nvPr/>
        </p:nvSpPr>
        <p:spPr>
          <a:xfrm>
            <a:off x="518160" y="1548358"/>
            <a:ext cx="11155680" cy="4816703"/>
          </a:xfrm>
          <a:prstGeom prst="rect">
            <a:avLst/>
          </a:prstGeom>
          <a:noFill/>
        </p:spPr>
        <p:txBody>
          <a:bodyPr wrap="square" rtlCol="0">
            <a:spAutoFit/>
          </a:bodyPr>
          <a:lstStyle/>
          <a:p>
            <a:pPr fontAlgn="base">
              <a:buFont typeface="Wingdings" panose="05000000000000000000" pitchFamily="2" charset="2"/>
              <a:buChar char="§"/>
            </a:pPr>
            <a:r>
              <a:rPr lang="en-US" sz="2400" dirty="0">
                <a:solidFill>
                  <a:srgbClr val="004990"/>
                </a:solidFill>
                <a:latin typeface="Franklin Gothic Book"/>
              </a:rPr>
              <a:t>Merriam-Webster defines “pervasive” as “existing in or spreading through every part of something.”</a:t>
            </a:r>
          </a:p>
          <a:p>
            <a:pPr lvl="1" fontAlgn="base">
              <a:buFont typeface="Wingdings" panose="05000000000000000000" pitchFamily="2" charset="2"/>
              <a:buChar char="§"/>
            </a:pPr>
            <a:r>
              <a:rPr lang="en-US" sz="1900" dirty="0">
                <a:solidFill>
                  <a:srgbClr val="004990"/>
                </a:solidFill>
                <a:latin typeface="Franklin Gothic Book"/>
              </a:rPr>
              <a:t>The </a:t>
            </a:r>
            <a:r>
              <a:rPr lang="en-US" sz="1900" dirty="0" err="1">
                <a:solidFill>
                  <a:srgbClr val="004990"/>
                </a:solidFill>
                <a:latin typeface="Franklin Gothic Book"/>
              </a:rPr>
              <a:t>Dep’t</a:t>
            </a:r>
            <a:r>
              <a:rPr lang="en-US" sz="1900" dirty="0">
                <a:solidFill>
                  <a:srgbClr val="004990"/>
                </a:solidFill>
                <a:latin typeface="Franklin Gothic Book"/>
              </a:rPr>
              <a:t> of Ed refused to remove the “pervasive” requirement despite concerns raised that a single incident of severe harassment may never satisfy the requirement.</a:t>
            </a:r>
            <a:r>
              <a:rPr lang="en-US" sz="2400" dirty="0">
                <a:solidFill>
                  <a:srgbClr val="004990"/>
                </a:solidFill>
                <a:latin typeface="Franklin Gothic Book"/>
              </a:rPr>
              <a:t> </a:t>
            </a:r>
          </a:p>
          <a:p>
            <a:pPr fontAlgn="base">
              <a:buFont typeface="Wingdings" panose="05000000000000000000" pitchFamily="2" charset="2"/>
              <a:buChar char="§"/>
            </a:pPr>
            <a:r>
              <a:rPr lang="en-US" sz="2400" dirty="0">
                <a:solidFill>
                  <a:srgbClr val="004990"/>
                </a:solidFill>
                <a:latin typeface="Franklin Gothic Book"/>
              </a:rPr>
              <a:t>Examples of possible “pervasive” conduct:</a:t>
            </a:r>
          </a:p>
          <a:p>
            <a:pPr lvl="1" fontAlgn="base">
              <a:buFont typeface="Wingdings" panose="05000000000000000000" pitchFamily="2" charset="2"/>
              <a:buChar char="§"/>
            </a:pPr>
            <a:r>
              <a:rPr lang="en-US" sz="2400" dirty="0">
                <a:solidFill>
                  <a:srgbClr val="004990"/>
                </a:solidFill>
                <a:latin typeface="Franklin Gothic Book"/>
              </a:rPr>
              <a:t>Disseminating “revenge porn” </a:t>
            </a:r>
          </a:p>
          <a:p>
            <a:pPr lvl="1" fontAlgn="base">
              <a:buFont typeface="Wingdings" panose="05000000000000000000" pitchFamily="2" charset="2"/>
              <a:buChar char="§"/>
            </a:pPr>
            <a:r>
              <a:rPr lang="en-US" sz="2400" dirty="0">
                <a:solidFill>
                  <a:srgbClr val="004990"/>
                </a:solidFill>
                <a:latin typeface="Franklin Gothic Book"/>
              </a:rPr>
              <a:t>Conspiring to sexually harass people (e.g., fraternity members telling new pledges to “score”) </a:t>
            </a:r>
          </a:p>
          <a:p>
            <a:pPr lvl="1" fontAlgn="base">
              <a:buFont typeface="Wingdings" panose="05000000000000000000" pitchFamily="2" charset="2"/>
              <a:buChar char="§"/>
            </a:pPr>
            <a:r>
              <a:rPr lang="en-US" sz="2400" dirty="0">
                <a:solidFill>
                  <a:srgbClr val="004990"/>
                </a:solidFill>
                <a:latin typeface="Franklin Gothic Book"/>
              </a:rPr>
              <a:t>Other unwelcome conduct that harms and humiliates a person on the basis of sex, particularly where the unwelcome sex-based conduct involves widespread dissemination of offensive material or multiple people agreeing to potentially victimize others and taking steps in furtherance of the agreement</a:t>
            </a:r>
          </a:p>
          <a:p>
            <a:pPr lvl="1" fontAlgn="base"/>
            <a:endParaRPr lang="en-US" sz="2400" dirty="0">
              <a:solidFill>
                <a:srgbClr val="004990"/>
              </a:solidFill>
              <a:latin typeface="Franklin Gothic Book" panose="020B0503020102020204" pitchFamily="34" charset="0"/>
            </a:endParaRPr>
          </a:p>
        </p:txBody>
      </p:sp>
    </p:spTree>
    <p:extLst>
      <p:ext uri="{BB962C8B-B14F-4D97-AF65-F5344CB8AC3E}">
        <p14:creationId xmlns:p14="http://schemas.microsoft.com/office/powerpoint/2010/main" val="2419126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15D6B-FC5D-2EBA-D3BB-7A4306D88A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5D5E48-D89E-A709-78EB-3F7641D3849D}"/>
              </a:ext>
            </a:extLst>
          </p:cNvPr>
          <p:cNvSpPr>
            <a:spLocks noGrp="1"/>
          </p:cNvSpPr>
          <p:nvPr>
            <p:ph type="title"/>
          </p:nvPr>
        </p:nvSpPr>
        <p:spPr>
          <a:xfrm>
            <a:off x="838199" y="318709"/>
            <a:ext cx="10515600" cy="1325563"/>
          </a:xfrm>
        </p:spPr>
        <p:txBody>
          <a:bodyPr/>
          <a:lstStyle/>
          <a:p>
            <a:pPr algn="ctr"/>
            <a:r>
              <a:rPr lang="en-US" dirty="0">
                <a:solidFill>
                  <a:srgbClr val="3A4E84"/>
                </a:solidFill>
                <a:latin typeface="Franklin Gothic Medium" panose="020B0603020102020204" pitchFamily="34" charset="0"/>
              </a:rPr>
              <a:t>INTRODUCTIONS</a:t>
            </a:r>
          </a:p>
        </p:txBody>
      </p:sp>
      <p:sp>
        <p:nvSpPr>
          <p:cNvPr id="5" name="TextBox 4">
            <a:extLst>
              <a:ext uri="{FF2B5EF4-FFF2-40B4-BE49-F238E27FC236}">
                <a16:creationId xmlns:a16="http://schemas.microsoft.com/office/drawing/2014/main" id="{DAC7D131-F164-75BD-119A-A176F0BC746A}"/>
              </a:ext>
            </a:extLst>
          </p:cNvPr>
          <p:cNvSpPr txBox="1"/>
          <p:nvPr/>
        </p:nvSpPr>
        <p:spPr>
          <a:xfrm>
            <a:off x="2194516" y="1644272"/>
            <a:ext cx="8276303" cy="5016758"/>
          </a:xfrm>
          <a:prstGeom prst="rect">
            <a:avLst/>
          </a:prstGeom>
          <a:noFill/>
        </p:spPr>
        <p:txBody>
          <a:bodyPr wrap="square" rtlCol="0">
            <a:spAutoFit/>
          </a:bodyPr>
          <a:lstStyle/>
          <a:p>
            <a:pPr lvl="1" fontAlgn="base">
              <a:buFont typeface="Wingdings" panose="05000000000000000000" pitchFamily="2" charset="2"/>
              <a:buChar char="§"/>
            </a:pPr>
            <a:r>
              <a:rPr lang="en-US" sz="3200" b="1" dirty="0">
                <a:solidFill>
                  <a:srgbClr val="004990"/>
                </a:solidFill>
                <a:latin typeface="Franklin Gothic Book" panose="020B0503020102020204" pitchFamily="34" charset="0"/>
              </a:rPr>
              <a:t>Kimberley Bynum-Smith</a:t>
            </a:r>
            <a:r>
              <a:rPr lang="en-US" sz="3200" dirty="0">
                <a:solidFill>
                  <a:srgbClr val="004990"/>
                </a:solidFill>
                <a:latin typeface="Franklin Gothic Book" panose="020B0503020102020204" pitchFamily="34" charset="0"/>
              </a:rPr>
              <a:t>​, MLS, PHR</a:t>
            </a:r>
          </a:p>
          <a:p>
            <a:pPr lvl="1" fontAlgn="base"/>
            <a:r>
              <a:rPr lang="en-US" sz="3200" dirty="0">
                <a:solidFill>
                  <a:srgbClr val="004990"/>
                </a:solidFill>
                <a:latin typeface="Franklin Gothic Book" panose="020B0503020102020204" pitchFamily="34" charset="0"/>
              </a:rPr>
              <a:t> 	</a:t>
            </a:r>
            <a:r>
              <a:rPr lang="en-US" sz="3200" dirty="0">
                <a:solidFill>
                  <a:srgbClr val="3A4E84"/>
                </a:solidFill>
                <a:latin typeface="Franklin Gothic Book" panose="020B0503020102020204" pitchFamily="34" charset="0"/>
              </a:rPr>
              <a:t>Director, Office for Civil Rights  	Compliance  &amp; Title IX Coordinator</a:t>
            </a:r>
          </a:p>
          <a:p>
            <a:pPr fontAlgn="base"/>
            <a:r>
              <a:rPr lang="en-US" sz="3200" dirty="0">
                <a:solidFill>
                  <a:srgbClr val="004990"/>
                </a:solidFill>
                <a:latin typeface="Franklin Gothic Book" panose="020B0503020102020204" pitchFamily="34" charset="0"/>
              </a:rPr>
              <a:t>​</a:t>
            </a:r>
          </a:p>
          <a:p>
            <a:pPr lvl="1" fontAlgn="base">
              <a:buFont typeface="Wingdings" panose="05000000000000000000" pitchFamily="2" charset="2"/>
              <a:buChar char="§"/>
            </a:pPr>
            <a:r>
              <a:rPr lang="en-US" sz="3200" b="1" dirty="0">
                <a:solidFill>
                  <a:srgbClr val="004990"/>
                </a:solidFill>
                <a:latin typeface="Franklin Gothic Book" panose="020B0503020102020204" pitchFamily="34" charset="0"/>
              </a:rPr>
              <a:t>Beth Oberg</a:t>
            </a:r>
            <a:r>
              <a:rPr lang="en-US" sz="3200" dirty="0">
                <a:solidFill>
                  <a:srgbClr val="004990"/>
                </a:solidFill>
                <a:latin typeface="Franklin Gothic Book" panose="020B0503020102020204" pitchFamily="34" charset="0"/>
              </a:rPr>
              <a:t>, M.S. Ed.</a:t>
            </a:r>
          </a:p>
          <a:p>
            <a:pPr fontAlgn="base"/>
            <a:r>
              <a:rPr lang="en-US" sz="3200" dirty="0">
                <a:solidFill>
                  <a:srgbClr val="004990"/>
                </a:solidFill>
                <a:latin typeface="Franklin Gothic Book" panose="020B0503020102020204" pitchFamily="34" charset="0"/>
              </a:rPr>
              <a:t>        	</a:t>
            </a:r>
            <a:r>
              <a:rPr lang="en-US" sz="3200" dirty="0">
                <a:solidFill>
                  <a:srgbClr val="3A4E84"/>
                </a:solidFill>
                <a:latin typeface="Franklin Gothic Book" panose="020B0503020102020204" pitchFamily="34" charset="0"/>
              </a:rPr>
              <a:t>Civil Rights &amp; Title IX Investigator​</a:t>
            </a:r>
          </a:p>
          <a:p>
            <a:pPr fontAlgn="base"/>
            <a:endParaRPr lang="en-US" sz="3200" dirty="0">
              <a:solidFill>
                <a:srgbClr val="004990"/>
              </a:solidFill>
              <a:latin typeface="Franklin Gothic Book" panose="020B0503020102020204" pitchFamily="34" charset="0"/>
            </a:endParaRPr>
          </a:p>
          <a:p>
            <a:pPr lvl="1" fontAlgn="base">
              <a:buFont typeface="Wingdings" panose="05000000000000000000" pitchFamily="2" charset="2"/>
              <a:buChar char="§"/>
            </a:pPr>
            <a:r>
              <a:rPr lang="en-US" sz="3200" b="1" dirty="0">
                <a:solidFill>
                  <a:srgbClr val="004990"/>
                </a:solidFill>
                <a:latin typeface="Franklin Gothic Book" panose="020B0503020102020204" pitchFamily="34" charset="0"/>
              </a:rPr>
              <a:t>L. Michelle Lewis</a:t>
            </a:r>
            <a:r>
              <a:rPr lang="en-US" sz="3200" dirty="0">
                <a:solidFill>
                  <a:srgbClr val="004990"/>
                </a:solidFill>
                <a:latin typeface="Franklin Gothic Book" panose="020B0503020102020204" pitchFamily="34" charset="0"/>
              </a:rPr>
              <a:t>, Esq.</a:t>
            </a:r>
          </a:p>
          <a:p>
            <a:pPr fontAlgn="base"/>
            <a:r>
              <a:rPr lang="en-US" sz="3200" dirty="0">
                <a:solidFill>
                  <a:srgbClr val="004990"/>
                </a:solidFill>
                <a:latin typeface="Franklin Gothic Book" panose="020B0503020102020204" pitchFamily="34" charset="0"/>
              </a:rPr>
              <a:t>        </a:t>
            </a:r>
            <a:r>
              <a:rPr lang="en-US" sz="3200" dirty="0">
                <a:solidFill>
                  <a:srgbClr val="3A4E84"/>
                </a:solidFill>
                <a:latin typeface="Franklin Gothic Book" panose="020B0503020102020204" pitchFamily="34" charset="0"/>
              </a:rPr>
              <a:t>Quarles &amp; Brady LLP​ - Outside Counsel</a:t>
            </a:r>
            <a:endParaRPr lang="en-US" dirty="0">
              <a:solidFill>
                <a:srgbClr val="3A4E84"/>
              </a:solidFill>
              <a:latin typeface="Franklin Gothic Book" panose="020B0503020102020204" pitchFamily="34" charset="0"/>
              <a:cs typeface="Franklin Gothic Medium"/>
            </a:endParaRPr>
          </a:p>
          <a:p>
            <a:pPr fontAlgn="base"/>
            <a:endParaRPr lang="en-US" sz="3200" dirty="0">
              <a:solidFill>
                <a:srgbClr val="004990"/>
              </a:solidFill>
              <a:latin typeface="Franklin Gothic Book" panose="020B0503020102020204" pitchFamily="34" charset="0"/>
            </a:endParaRPr>
          </a:p>
        </p:txBody>
      </p:sp>
    </p:spTree>
    <p:extLst>
      <p:ext uri="{BB962C8B-B14F-4D97-AF65-F5344CB8AC3E}">
        <p14:creationId xmlns:p14="http://schemas.microsoft.com/office/powerpoint/2010/main" val="3060127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5ACF2-DACB-7065-BA31-B76D2D61DC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11732E-B5C3-3AC0-E842-590146E45E70}"/>
              </a:ext>
            </a:extLst>
          </p:cNvPr>
          <p:cNvSpPr>
            <a:spLocks noGrp="1"/>
          </p:cNvSpPr>
          <p:nvPr>
            <p:ph type="title"/>
          </p:nvPr>
        </p:nvSpPr>
        <p:spPr>
          <a:xfrm>
            <a:off x="405384" y="356907"/>
            <a:ext cx="11381232" cy="1325563"/>
          </a:xfrm>
        </p:spPr>
        <p:txBody>
          <a:bodyPr>
            <a:normAutofit/>
          </a:bodyPr>
          <a:lstStyle/>
          <a:p>
            <a:pPr algn="ctr"/>
            <a:r>
              <a:rPr lang="en-US" sz="3600" dirty="0">
                <a:solidFill>
                  <a:srgbClr val="3A4E84"/>
                </a:solidFill>
                <a:latin typeface="Franklin Gothic Medium" panose="020B0603020102020204" pitchFamily="34" charset="0"/>
              </a:rPr>
              <a:t>JURISDICTIONAL ANALYSIS: OBJECTIVELY OFFENSIVE</a:t>
            </a:r>
          </a:p>
        </p:txBody>
      </p:sp>
      <p:sp>
        <p:nvSpPr>
          <p:cNvPr id="5" name="TextBox 4">
            <a:extLst>
              <a:ext uri="{FF2B5EF4-FFF2-40B4-BE49-F238E27FC236}">
                <a16:creationId xmlns:a16="http://schemas.microsoft.com/office/drawing/2014/main" id="{142C0DD6-D881-8219-8CDB-C4240357A0B6}"/>
              </a:ext>
            </a:extLst>
          </p:cNvPr>
          <p:cNvSpPr txBox="1"/>
          <p:nvPr/>
        </p:nvSpPr>
        <p:spPr>
          <a:xfrm>
            <a:off x="725424" y="1292326"/>
            <a:ext cx="11155680" cy="5386090"/>
          </a:xfrm>
          <a:prstGeom prst="rect">
            <a:avLst/>
          </a:prstGeom>
          <a:noFill/>
        </p:spPr>
        <p:txBody>
          <a:bodyPr wrap="square" rtlCol="0">
            <a:spAutoFit/>
          </a:bodyPr>
          <a:lstStyle/>
          <a:p>
            <a:pPr fontAlgn="base">
              <a:buFont typeface="Wingdings" panose="05000000000000000000" pitchFamily="2" charset="2"/>
              <a:buChar char="§"/>
            </a:pPr>
            <a:r>
              <a:rPr lang="en-US" sz="3200" dirty="0">
                <a:solidFill>
                  <a:srgbClr val="004990"/>
                </a:solidFill>
                <a:latin typeface="Franklin Gothic Book"/>
              </a:rPr>
              <a:t>Whether conduct is “objectively offensive” must be evaluated from the perspective of “a reasonable person in the complainant’s position.” </a:t>
            </a:r>
          </a:p>
          <a:p>
            <a:pPr fontAlgn="base">
              <a:buFont typeface="Wingdings" panose="05000000000000000000" pitchFamily="2" charset="2"/>
              <a:buChar char="§"/>
            </a:pPr>
            <a:endParaRPr lang="en-US" sz="3200" dirty="0">
              <a:solidFill>
                <a:srgbClr val="004990"/>
              </a:solidFill>
              <a:latin typeface="Franklin Gothic Book"/>
            </a:endParaRPr>
          </a:p>
          <a:p>
            <a:pPr fontAlgn="base">
              <a:buFont typeface="Wingdings" panose="05000000000000000000" pitchFamily="2" charset="2"/>
              <a:buChar char="§"/>
            </a:pPr>
            <a:r>
              <a:rPr lang="en-US" sz="3200" dirty="0">
                <a:solidFill>
                  <a:srgbClr val="004990"/>
                </a:solidFill>
                <a:latin typeface="Franklin Gothic Book"/>
              </a:rPr>
              <a:t>This standard may be satisfied regardless of whether the respondent intended to offend. </a:t>
            </a:r>
          </a:p>
          <a:p>
            <a:pPr fontAlgn="base">
              <a:buFont typeface="Wingdings" panose="05000000000000000000" pitchFamily="2" charset="2"/>
              <a:buChar char="§"/>
            </a:pPr>
            <a:endParaRPr lang="en-US" sz="3200" dirty="0">
              <a:solidFill>
                <a:srgbClr val="004990"/>
              </a:solidFill>
              <a:latin typeface="Franklin Gothic Book"/>
            </a:endParaRPr>
          </a:p>
          <a:p>
            <a:pPr fontAlgn="base">
              <a:buFont typeface="Wingdings" panose="05000000000000000000" pitchFamily="2" charset="2"/>
              <a:buChar char="§"/>
            </a:pPr>
            <a:r>
              <a:rPr lang="en-US" sz="3200" dirty="0">
                <a:solidFill>
                  <a:srgbClr val="004990"/>
                </a:solidFill>
                <a:latin typeface="Franklin Gothic Book"/>
              </a:rPr>
              <a:t>This exercise must not rely on sex stereotypes (e.g., considering offensiveness from a “male perspective” or “female perspective”; applying a “boys will be boys” approach, etc.)</a:t>
            </a:r>
          </a:p>
          <a:p>
            <a:pPr lvl="1" fontAlgn="base"/>
            <a:endParaRPr lang="en-US" sz="2400" dirty="0">
              <a:solidFill>
                <a:srgbClr val="004990"/>
              </a:solidFill>
              <a:latin typeface="Franklin Gothic Book" panose="020B0503020102020204" pitchFamily="34" charset="0"/>
            </a:endParaRPr>
          </a:p>
        </p:txBody>
      </p:sp>
    </p:spTree>
    <p:extLst>
      <p:ext uri="{BB962C8B-B14F-4D97-AF65-F5344CB8AC3E}">
        <p14:creationId xmlns:p14="http://schemas.microsoft.com/office/powerpoint/2010/main" val="4169272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C39B9-EE6D-9A47-1405-6A47F4A1B6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7202E7-DD2C-009E-7FEF-9820F5DED073}"/>
              </a:ext>
            </a:extLst>
          </p:cNvPr>
          <p:cNvSpPr>
            <a:spLocks noGrp="1"/>
          </p:cNvSpPr>
          <p:nvPr>
            <p:ph type="title"/>
          </p:nvPr>
        </p:nvSpPr>
        <p:spPr>
          <a:xfrm>
            <a:off x="405384" y="356907"/>
            <a:ext cx="11381232" cy="1325563"/>
          </a:xfrm>
        </p:spPr>
        <p:txBody>
          <a:bodyPr>
            <a:normAutofit/>
          </a:bodyPr>
          <a:lstStyle/>
          <a:p>
            <a:pPr algn="ctr"/>
            <a:r>
              <a:rPr lang="en-US" sz="4000" dirty="0">
                <a:solidFill>
                  <a:srgbClr val="3A4E84"/>
                </a:solidFill>
                <a:latin typeface="Franklin Gothic Medium" panose="020B0603020102020204" pitchFamily="34" charset="0"/>
              </a:rPr>
              <a:t>JURISDICTIONAL ANALYSIS: EQUAL ACCESS</a:t>
            </a:r>
          </a:p>
        </p:txBody>
      </p:sp>
      <p:sp>
        <p:nvSpPr>
          <p:cNvPr id="5" name="TextBox 4">
            <a:extLst>
              <a:ext uri="{FF2B5EF4-FFF2-40B4-BE49-F238E27FC236}">
                <a16:creationId xmlns:a16="http://schemas.microsoft.com/office/drawing/2014/main" id="{39205458-DB6C-D3F4-C7F6-77852F263B1A}"/>
              </a:ext>
            </a:extLst>
          </p:cNvPr>
          <p:cNvSpPr txBox="1"/>
          <p:nvPr/>
        </p:nvSpPr>
        <p:spPr>
          <a:xfrm>
            <a:off x="518160" y="1481661"/>
            <a:ext cx="11155680" cy="4893647"/>
          </a:xfrm>
          <a:prstGeom prst="rect">
            <a:avLst/>
          </a:prstGeom>
          <a:noFill/>
        </p:spPr>
        <p:txBody>
          <a:bodyPr wrap="square" rtlCol="0">
            <a:spAutoFit/>
          </a:bodyPr>
          <a:lstStyle/>
          <a:p>
            <a:pPr fontAlgn="base">
              <a:buFont typeface="Wingdings" panose="05000000000000000000" pitchFamily="2" charset="2"/>
              <a:buChar char="§"/>
            </a:pPr>
            <a:r>
              <a:rPr lang="en-US" sz="2400" dirty="0">
                <a:solidFill>
                  <a:srgbClr val="004990"/>
                </a:solidFill>
                <a:latin typeface="Franklin Gothic Book"/>
              </a:rPr>
              <a:t>This inquiry focuses on whether the harassing conduct “deprives the complainant of </a:t>
            </a:r>
            <a:r>
              <a:rPr lang="en-US" sz="2400" i="1" dirty="0">
                <a:solidFill>
                  <a:srgbClr val="004990"/>
                </a:solidFill>
                <a:latin typeface="Franklin Gothic Book"/>
              </a:rPr>
              <a:t>equal</a:t>
            </a:r>
            <a:r>
              <a:rPr lang="en-US" sz="2400" dirty="0">
                <a:solidFill>
                  <a:srgbClr val="004990"/>
                </a:solidFill>
                <a:latin typeface="Franklin Gothic Book"/>
              </a:rPr>
              <a:t> access, measured against the access of a person who has not been subjected to the sexual harassment.”</a:t>
            </a:r>
          </a:p>
          <a:p>
            <a:pPr lvl="1" fontAlgn="base">
              <a:buFont typeface="Wingdings" panose="05000000000000000000" pitchFamily="2" charset="2"/>
              <a:buChar char="§"/>
            </a:pPr>
            <a:r>
              <a:rPr lang="en-US" sz="2400" dirty="0">
                <a:solidFill>
                  <a:srgbClr val="004990"/>
                </a:solidFill>
                <a:latin typeface="Franklin Gothic Book"/>
              </a:rPr>
              <a:t>No concrete injury is required, but evidence of unequal educational access may include:</a:t>
            </a:r>
          </a:p>
          <a:p>
            <a:pPr lvl="2" fontAlgn="base">
              <a:buFont typeface="Arial" panose="020B0604020202020204" pitchFamily="34" charset="0"/>
              <a:buChar char="•"/>
            </a:pPr>
            <a:r>
              <a:rPr lang="en-US" sz="2400" dirty="0">
                <a:solidFill>
                  <a:srgbClr val="004990"/>
                </a:solidFill>
                <a:latin typeface="Franklin Gothic Book"/>
              </a:rPr>
              <a:t>skipping class to avoid a harasser;</a:t>
            </a:r>
          </a:p>
          <a:p>
            <a:pPr lvl="2" fontAlgn="base">
              <a:buFont typeface="Arial" panose="020B0604020202020204" pitchFamily="34" charset="0"/>
              <a:buChar char="•"/>
            </a:pPr>
            <a:r>
              <a:rPr lang="en-US" sz="2400" dirty="0">
                <a:solidFill>
                  <a:srgbClr val="004990"/>
                </a:solidFill>
                <a:latin typeface="Franklin Gothic Book"/>
              </a:rPr>
              <a:t>a declining GPA;</a:t>
            </a:r>
          </a:p>
          <a:p>
            <a:pPr lvl="2" fontAlgn="base">
              <a:buFont typeface="Arial" panose="020B0604020202020204" pitchFamily="34" charset="0"/>
              <a:buChar char="•"/>
            </a:pPr>
            <a:r>
              <a:rPr lang="en-US" sz="2400" dirty="0">
                <a:solidFill>
                  <a:srgbClr val="004990"/>
                </a:solidFill>
                <a:latin typeface="Franklin Gothic Book"/>
              </a:rPr>
              <a:t>difficulty concentrating in class.</a:t>
            </a:r>
          </a:p>
          <a:p>
            <a:pPr lvl="1" fontAlgn="base">
              <a:buFont typeface="Wingdings" panose="05000000000000000000" pitchFamily="2" charset="2"/>
              <a:buChar char="§"/>
            </a:pPr>
            <a:r>
              <a:rPr lang="en-US" sz="2400" dirty="0">
                <a:solidFill>
                  <a:srgbClr val="004990"/>
                </a:solidFill>
                <a:latin typeface="Franklin Gothic Book"/>
              </a:rPr>
              <a:t>What is </a:t>
            </a:r>
            <a:r>
              <a:rPr lang="en-US" sz="2400" u="sng" dirty="0">
                <a:solidFill>
                  <a:srgbClr val="004990"/>
                </a:solidFill>
                <a:latin typeface="Franklin Gothic Book"/>
              </a:rPr>
              <a:t>not</a:t>
            </a:r>
            <a:r>
              <a:rPr lang="en-US" sz="2400" dirty="0">
                <a:solidFill>
                  <a:srgbClr val="004990"/>
                </a:solidFill>
                <a:latin typeface="Franklin Gothic Book"/>
              </a:rPr>
              <a:t> necessary to satisfy this requirement?</a:t>
            </a:r>
          </a:p>
          <a:p>
            <a:pPr lvl="2" fontAlgn="base">
              <a:buFont typeface="Arial" panose="020B0604020202020204" pitchFamily="34" charset="0"/>
              <a:buChar char="•"/>
            </a:pPr>
            <a:r>
              <a:rPr lang="en-US" sz="2400" dirty="0">
                <a:solidFill>
                  <a:srgbClr val="004990"/>
                </a:solidFill>
                <a:latin typeface="Franklin Gothic Book"/>
              </a:rPr>
              <a:t>failing a class;</a:t>
            </a:r>
          </a:p>
          <a:p>
            <a:pPr lvl="2" fontAlgn="base">
              <a:buFont typeface="Arial" panose="020B0604020202020204" pitchFamily="34" charset="0"/>
              <a:buChar char="•"/>
            </a:pPr>
            <a:r>
              <a:rPr lang="en-US" sz="2400" dirty="0">
                <a:solidFill>
                  <a:srgbClr val="004990"/>
                </a:solidFill>
                <a:latin typeface="Franklin Gothic Book"/>
              </a:rPr>
              <a:t>dropping out of school; </a:t>
            </a:r>
          </a:p>
          <a:p>
            <a:pPr lvl="2" fontAlgn="base">
              <a:buFont typeface="Arial" panose="020B0604020202020204" pitchFamily="34" charset="0"/>
              <a:buChar char="•"/>
            </a:pPr>
            <a:r>
              <a:rPr lang="en-US" sz="2400" dirty="0">
                <a:solidFill>
                  <a:srgbClr val="004990"/>
                </a:solidFill>
                <a:latin typeface="Franklin Gothic Book"/>
              </a:rPr>
              <a:t>experiencing any particular symptoms following alleged harassment. </a:t>
            </a:r>
          </a:p>
          <a:p>
            <a:pPr lvl="1" fontAlgn="base"/>
            <a:endParaRPr lang="en-US" sz="2400" dirty="0">
              <a:solidFill>
                <a:srgbClr val="004990"/>
              </a:solidFill>
              <a:latin typeface="Franklin Gothic Book" panose="020B0503020102020204" pitchFamily="34" charset="0"/>
            </a:endParaRPr>
          </a:p>
        </p:txBody>
      </p:sp>
    </p:spTree>
    <p:extLst>
      <p:ext uri="{BB962C8B-B14F-4D97-AF65-F5344CB8AC3E}">
        <p14:creationId xmlns:p14="http://schemas.microsoft.com/office/powerpoint/2010/main" val="2373755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BCAC3-F2EE-DFC7-403E-7966FB42FE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C4B57D-D3A8-7797-6458-D884708A0F37}"/>
              </a:ext>
            </a:extLst>
          </p:cNvPr>
          <p:cNvSpPr>
            <a:spLocks noGrp="1"/>
          </p:cNvSpPr>
          <p:nvPr>
            <p:ph type="title"/>
          </p:nvPr>
        </p:nvSpPr>
        <p:spPr>
          <a:xfrm>
            <a:off x="1355279" y="220227"/>
            <a:ext cx="9659112" cy="1325563"/>
          </a:xfrm>
        </p:spPr>
        <p:txBody>
          <a:bodyPr/>
          <a:lstStyle/>
          <a:p>
            <a:r>
              <a:rPr lang="en-US" dirty="0">
                <a:solidFill>
                  <a:schemeClr val="bg1"/>
                </a:solidFill>
                <a:latin typeface="Franklin Gothic Medium" panose="020B0603020102020204" pitchFamily="34" charset="0"/>
              </a:rPr>
              <a:t>SCENARIO 1</a:t>
            </a:r>
          </a:p>
        </p:txBody>
      </p:sp>
      <p:sp>
        <p:nvSpPr>
          <p:cNvPr id="3" name="Content Placeholder 2">
            <a:extLst>
              <a:ext uri="{FF2B5EF4-FFF2-40B4-BE49-F238E27FC236}">
                <a16:creationId xmlns:a16="http://schemas.microsoft.com/office/drawing/2014/main" id="{D415F3B8-29F8-C68F-C855-AF0005E60EE6}"/>
              </a:ext>
            </a:extLst>
          </p:cNvPr>
          <p:cNvSpPr>
            <a:spLocks noGrp="1"/>
          </p:cNvSpPr>
          <p:nvPr>
            <p:ph idx="1"/>
          </p:nvPr>
        </p:nvSpPr>
        <p:spPr>
          <a:xfrm>
            <a:off x="1214185" y="1412975"/>
            <a:ext cx="10223090" cy="4351338"/>
          </a:xfrm>
        </p:spPr>
        <p:txBody>
          <a:bodyPr>
            <a:noAutofit/>
          </a:bodyPr>
          <a:lstStyle/>
          <a:p>
            <a:pPr marL="176213" lvl="1" indent="0" fontAlgn="base">
              <a:buNone/>
            </a:pPr>
            <a:r>
              <a:rPr lang="en-US" sz="2800" dirty="0">
                <a:solidFill>
                  <a:schemeClr val="bg1"/>
                </a:solidFill>
                <a:latin typeface="Franklin Gothic Book"/>
              </a:rPr>
              <a:t>An African American female—who is the only African American in a psychology class—has alleged that her professor has been asking her on dates and telling her about his sexual experiences during one-on-one meetings.  She has filed a formal complaint and alleges that the professor’s conduct makes her very uncomfortable.  She also says that the same professor never calls on her in class, but repeatedly calls on the white students who do not have their hands up.  The professor is very friendly to the white students but is demeaning in his responses to her when she asks questions during lectures.  </a:t>
            </a:r>
          </a:p>
          <a:p>
            <a:pPr marL="519113" lvl="1" indent="-342900" fontAlgn="base">
              <a:buFont typeface="Wingdings" panose="05000000000000000000" pitchFamily="2" charset="2"/>
              <a:buChar char="§"/>
            </a:pPr>
            <a:r>
              <a:rPr lang="en-US" sz="2800" dirty="0">
                <a:solidFill>
                  <a:schemeClr val="bg1"/>
                </a:solidFill>
                <a:latin typeface="Franklin Gothic Book"/>
              </a:rPr>
              <a:t>Does this conduct fall under Title IX’s jurisdiction?</a:t>
            </a:r>
          </a:p>
          <a:p>
            <a:pPr marL="519113" lvl="1" indent="-342900" fontAlgn="base">
              <a:buFont typeface="Wingdings" panose="05000000000000000000" pitchFamily="2" charset="2"/>
              <a:buChar char="§"/>
            </a:pPr>
            <a:r>
              <a:rPr lang="en-US" sz="2800" dirty="0">
                <a:solidFill>
                  <a:schemeClr val="bg1"/>
                </a:solidFill>
                <a:latin typeface="Franklin Gothic Book"/>
              </a:rPr>
              <a:t>Why or why not?</a:t>
            </a:r>
          </a:p>
        </p:txBody>
      </p:sp>
    </p:spTree>
    <p:extLst>
      <p:ext uri="{BB962C8B-B14F-4D97-AF65-F5344CB8AC3E}">
        <p14:creationId xmlns:p14="http://schemas.microsoft.com/office/powerpoint/2010/main" val="2385788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3EB4D-5808-0869-E203-55824CE4E4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2CFFB7-8045-3C60-CA83-839A3E6A12F6}"/>
              </a:ext>
            </a:extLst>
          </p:cNvPr>
          <p:cNvSpPr>
            <a:spLocks noGrp="1"/>
          </p:cNvSpPr>
          <p:nvPr>
            <p:ph type="title"/>
          </p:nvPr>
        </p:nvSpPr>
        <p:spPr>
          <a:xfrm>
            <a:off x="728915" y="134883"/>
            <a:ext cx="9659112" cy="1325563"/>
          </a:xfrm>
        </p:spPr>
        <p:txBody>
          <a:bodyPr>
            <a:normAutofit/>
          </a:bodyPr>
          <a:lstStyle/>
          <a:p>
            <a:r>
              <a:rPr lang="en-US" sz="4000" dirty="0">
                <a:solidFill>
                  <a:schemeClr val="bg1"/>
                </a:solidFill>
                <a:latin typeface="Franklin Gothic Medium" panose="020B0603020102020204" pitchFamily="34" charset="0"/>
              </a:rPr>
              <a:t>SCENARIO 2</a:t>
            </a:r>
          </a:p>
        </p:txBody>
      </p:sp>
      <p:sp>
        <p:nvSpPr>
          <p:cNvPr id="3" name="Content Placeholder 2">
            <a:extLst>
              <a:ext uri="{FF2B5EF4-FFF2-40B4-BE49-F238E27FC236}">
                <a16:creationId xmlns:a16="http://schemas.microsoft.com/office/drawing/2014/main" id="{F556E5DF-17A2-5187-A5D5-A79F8E7F9A9C}"/>
              </a:ext>
            </a:extLst>
          </p:cNvPr>
          <p:cNvSpPr>
            <a:spLocks noGrp="1"/>
          </p:cNvSpPr>
          <p:nvPr>
            <p:ph idx="1"/>
          </p:nvPr>
        </p:nvSpPr>
        <p:spPr>
          <a:xfrm>
            <a:off x="728915" y="1132559"/>
            <a:ext cx="10911840" cy="4351338"/>
          </a:xfrm>
        </p:spPr>
        <p:txBody>
          <a:bodyPr>
            <a:noAutofit/>
          </a:bodyPr>
          <a:lstStyle/>
          <a:p>
            <a:pPr marL="0" indent="0" fontAlgn="base">
              <a:buNone/>
            </a:pPr>
            <a:r>
              <a:rPr lang="en-US" sz="2000" dirty="0">
                <a:solidFill>
                  <a:schemeClr val="bg1"/>
                </a:solidFill>
                <a:latin typeface="Franklin Gothic Book"/>
              </a:rPr>
              <a:t>A student (“RP”) has reported the following incident to you:</a:t>
            </a:r>
          </a:p>
          <a:p>
            <a:pPr marL="0" indent="0" fontAlgn="base">
              <a:buNone/>
            </a:pPr>
            <a:r>
              <a:rPr lang="en-US" sz="2000" dirty="0">
                <a:solidFill>
                  <a:schemeClr val="bg1"/>
                </a:solidFill>
                <a:latin typeface="Franklin Gothic Book"/>
              </a:rPr>
              <a:t>On Friday night, RP and a group of friends were heading over to Weber’s Front Row.  Upon their arrival, RP saw her History professor. RP and the Professor made eye contact and RP waved. Professor came over and hugged RP. RP froze and did not hug Professor back. RP felt uncomfortable but did not say anything. </a:t>
            </a:r>
          </a:p>
          <a:p>
            <a:pPr marL="0" indent="0" fontAlgn="base">
              <a:buNone/>
            </a:pPr>
            <a:r>
              <a:rPr lang="en-US" sz="2000" dirty="0">
                <a:solidFill>
                  <a:schemeClr val="bg1"/>
                </a:solidFill>
                <a:latin typeface="Franklin Gothic Book"/>
              </a:rPr>
              <a:t>The next week, RP and friends went to Weber’s again, where RP saw the same professor. Professor hugged RP again. After class on Monday, RP stayed behind to tell Professor that she was not comfortable with him hugging or touching her. He apologized and said he didn’t mean anything by it—he is just friendly and hugs everyone. Professor also told RP that he was sorry if he made her uncomfortable. RP said ok. </a:t>
            </a:r>
          </a:p>
          <a:p>
            <a:pPr marL="0" indent="0" fontAlgn="base">
              <a:buNone/>
            </a:pPr>
            <a:r>
              <a:rPr lang="en-US" sz="2000" dirty="0">
                <a:solidFill>
                  <a:schemeClr val="bg1"/>
                </a:solidFill>
                <a:latin typeface="Franklin Gothic Book"/>
              </a:rPr>
              <a:t>A few weeks later, RP stayed after class to ask Professor a question about the upcoming midterm. While talking to Professor, he put his hand on RP’s lower back and let it linger there for at least a minute.  </a:t>
            </a:r>
          </a:p>
          <a:p>
            <a:pPr fontAlgn="base"/>
            <a:r>
              <a:rPr lang="en-US" sz="2000" dirty="0">
                <a:solidFill>
                  <a:schemeClr val="bg1"/>
                </a:solidFill>
                <a:latin typeface="Franklin Gothic Book"/>
              </a:rPr>
              <a:t>What guidance do you have for RP?  </a:t>
            </a:r>
          </a:p>
          <a:p>
            <a:pPr fontAlgn="base"/>
            <a:r>
              <a:rPr lang="en-US" sz="2000" dirty="0">
                <a:solidFill>
                  <a:schemeClr val="bg1"/>
                </a:solidFill>
                <a:latin typeface="Franklin Gothic Book"/>
              </a:rPr>
              <a:t>To whom would you report this?  </a:t>
            </a:r>
          </a:p>
          <a:p>
            <a:pPr fontAlgn="base"/>
            <a:r>
              <a:rPr lang="en-US" sz="2000" dirty="0">
                <a:solidFill>
                  <a:schemeClr val="bg1"/>
                </a:solidFill>
                <a:latin typeface="Franklin Gothic Book"/>
              </a:rPr>
              <a:t>Does this fall under the Title IX definition of sexual harassment under Title IX?</a:t>
            </a:r>
          </a:p>
        </p:txBody>
      </p:sp>
    </p:spTree>
    <p:extLst>
      <p:ext uri="{BB962C8B-B14F-4D97-AF65-F5344CB8AC3E}">
        <p14:creationId xmlns:p14="http://schemas.microsoft.com/office/powerpoint/2010/main" val="979778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1D767-5C8F-B819-BB55-8553176957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5F7E12-5D69-B7B3-3562-27E16069DB70}"/>
              </a:ext>
            </a:extLst>
          </p:cNvPr>
          <p:cNvSpPr>
            <a:spLocks noGrp="1"/>
          </p:cNvSpPr>
          <p:nvPr>
            <p:ph type="title"/>
          </p:nvPr>
        </p:nvSpPr>
        <p:spPr>
          <a:xfrm>
            <a:off x="743712" y="296586"/>
            <a:ext cx="10515600" cy="1325563"/>
          </a:xfrm>
        </p:spPr>
        <p:txBody>
          <a:bodyPr>
            <a:normAutofit/>
          </a:bodyPr>
          <a:lstStyle/>
          <a:p>
            <a:pPr algn="ctr"/>
            <a:r>
              <a:rPr lang="en-US" sz="3600" dirty="0">
                <a:solidFill>
                  <a:srgbClr val="3A4E84"/>
                </a:solidFill>
                <a:latin typeface="Franklin Gothic Medium" panose="020B0603020102020204" pitchFamily="34" charset="0"/>
              </a:rPr>
              <a:t>SEX OFFENSES</a:t>
            </a:r>
            <a:endParaRPr lang="en-US" sz="3600" dirty="0">
              <a:solidFill>
                <a:srgbClr val="3A4E84"/>
              </a:solidFill>
            </a:endParaRPr>
          </a:p>
        </p:txBody>
      </p:sp>
      <p:sp>
        <p:nvSpPr>
          <p:cNvPr id="3" name="TextBox 2">
            <a:extLst>
              <a:ext uri="{FF2B5EF4-FFF2-40B4-BE49-F238E27FC236}">
                <a16:creationId xmlns:a16="http://schemas.microsoft.com/office/drawing/2014/main" id="{D03531CD-8794-309D-AF8C-A4935318A40F}"/>
              </a:ext>
            </a:extLst>
          </p:cNvPr>
          <p:cNvSpPr txBox="1"/>
          <p:nvPr/>
        </p:nvSpPr>
        <p:spPr>
          <a:xfrm>
            <a:off x="743712" y="1475845"/>
            <a:ext cx="10952988" cy="5262979"/>
          </a:xfrm>
          <a:prstGeom prst="rect">
            <a:avLst/>
          </a:prstGeom>
          <a:noFill/>
        </p:spPr>
        <p:txBody>
          <a:bodyPr wrap="square" rtlCol="0">
            <a:spAutoFit/>
          </a:bodyPr>
          <a:lstStyle/>
          <a:p>
            <a:pPr fontAlgn="base">
              <a:buFont typeface="Wingdings" panose="05000000000000000000" pitchFamily="2" charset="2"/>
              <a:buChar char="§"/>
            </a:pPr>
            <a:r>
              <a:rPr lang="en-US" sz="2800" dirty="0">
                <a:solidFill>
                  <a:srgbClr val="004990"/>
                </a:solidFill>
                <a:latin typeface="Franklin Gothic Book"/>
              </a:rPr>
              <a:t>All forcible and nonforcible sex offenses described in the FBI’s Uniform Crime Reporting system constitute sexual assault under Title IX. </a:t>
            </a:r>
          </a:p>
          <a:p>
            <a:pPr lvl="1" fontAlgn="base">
              <a:buFont typeface="Wingdings" panose="05000000000000000000" pitchFamily="2" charset="2"/>
              <a:buChar char="§"/>
            </a:pPr>
            <a:r>
              <a:rPr lang="en-US" sz="2800" dirty="0">
                <a:solidFill>
                  <a:srgbClr val="004990"/>
                </a:solidFill>
                <a:latin typeface="Franklin Gothic Book"/>
              </a:rPr>
              <a:t>Examples:</a:t>
            </a:r>
          </a:p>
          <a:p>
            <a:pPr lvl="2" fontAlgn="base">
              <a:buFont typeface="Wingdings" panose="05000000000000000000" pitchFamily="2" charset="2"/>
              <a:buChar char="ü"/>
            </a:pPr>
            <a:r>
              <a:rPr lang="en-US" sz="2800" dirty="0">
                <a:solidFill>
                  <a:srgbClr val="004990"/>
                </a:solidFill>
                <a:latin typeface="Franklin Gothic Book"/>
              </a:rPr>
              <a:t>Forcible rape and attempted rape </a:t>
            </a:r>
          </a:p>
          <a:p>
            <a:pPr lvl="2" fontAlgn="base">
              <a:buFont typeface="Wingdings" panose="05000000000000000000" pitchFamily="2" charset="2"/>
              <a:buChar char="ü"/>
            </a:pPr>
            <a:r>
              <a:rPr lang="en-US" sz="2800" dirty="0">
                <a:solidFill>
                  <a:srgbClr val="004990"/>
                </a:solidFill>
                <a:latin typeface="Franklin Gothic Book"/>
              </a:rPr>
              <a:t>Forcible sodomy</a:t>
            </a:r>
          </a:p>
          <a:p>
            <a:pPr lvl="2" fontAlgn="base">
              <a:buFont typeface="Wingdings" panose="05000000000000000000" pitchFamily="2" charset="2"/>
              <a:buChar char="ü"/>
            </a:pPr>
            <a:r>
              <a:rPr lang="en-US" sz="2800" dirty="0">
                <a:solidFill>
                  <a:srgbClr val="004990"/>
                </a:solidFill>
                <a:latin typeface="Franklin Gothic Book"/>
              </a:rPr>
              <a:t>Forcible fondling*</a:t>
            </a:r>
          </a:p>
          <a:p>
            <a:pPr lvl="2" fontAlgn="base">
              <a:buFont typeface="Wingdings" panose="05000000000000000000" pitchFamily="2" charset="2"/>
              <a:buChar char="ü"/>
            </a:pPr>
            <a:r>
              <a:rPr lang="en-US" sz="2800" dirty="0">
                <a:solidFill>
                  <a:srgbClr val="004990"/>
                </a:solidFill>
                <a:latin typeface="Franklin Gothic Book"/>
              </a:rPr>
              <a:t>Sexual assault with an object</a:t>
            </a:r>
          </a:p>
          <a:p>
            <a:pPr lvl="2" fontAlgn="base">
              <a:buFont typeface="Wingdings" panose="05000000000000000000" pitchFamily="2" charset="2"/>
              <a:buChar char="ü"/>
            </a:pPr>
            <a:r>
              <a:rPr lang="en-US" sz="2800" dirty="0">
                <a:solidFill>
                  <a:srgbClr val="004990"/>
                </a:solidFill>
                <a:latin typeface="Franklin Gothic Book"/>
              </a:rPr>
              <a:t>Statutory rape</a:t>
            </a:r>
          </a:p>
          <a:p>
            <a:pPr lvl="2" fontAlgn="base">
              <a:buFont typeface="Wingdings" panose="05000000000000000000" pitchFamily="2" charset="2"/>
              <a:buChar char="ü"/>
            </a:pPr>
            <a:r>
              <a:rPr lang="en-US" sz="2800" dirty="0">
                <a:solidFill>
                  <a:srgbClr val="004990"/>
                </a:solidFill>
                <a:latin typeface="Franklin Gothic Book"/>
              </a:rPr>
              <a:t>Incest</a:t>
            </a:r>
          </a:p>
          <a:p>
            <a:pPr fontAlgn="base">
              <a:buFont typeface="Wingdings" panose="05000000000000000000" pitchFamily="2" charset="2"/>
              <a:buChar char="§"/>
            </a:pPr>
            <a:r>
              <a:rPr lang="en-US" sz="2800" dirty="0">
                <a:solidFill>
                  <a:srgbClr val="004990"/>
                </a:solidFill>
                <a:latin typeface="Franklin Gothic Book"/>
              </a:rPr>
              <a:t>The offenses constituting sexual assault depend on the </a:t>
            </a:r>
            <a:r>
              <a:rPr lang="en-US" sz="2800" b="1" u="sng" dirty="0">
                <a:solidFill>
                  <a:srgbClr val="004990"/>
                </a:solidFill>
                <a:latin typeface="Franklin Gothic Book"/>
              </a:rPr>
              <a:t>absence of consent</a:t>
            </a:r>
            <a:r>
              <a:rPr lang="en-US" sz="2800" dirty="0">
                <a:solidFill>
                  <a:srgbClr val="004990"/>
                </a:solidFill>
                <a:latin typeface="Franklin Gothic Book"/>
              </a:rPr>
              <a:t> of the victim. </a:t>
            </a:r>
          </a:p>
          <a:p>
            <a:pPr fontAlgn="base"/>
            <a:endParaRPr lang="en-US" sz="2800" i="1" dirty="0">
              <a:solidFill>
                <a:srgbClr val="004990"/>
              </a:solidFill>
              <a:latin typeface="Franklin Gothic Book"/>
            </a:endParaRPr>
          </a:p>
        </p:txBody>
      </p:sp>
    </p:spTree>
    <p:extLst>
      <p:ext uri="{BB962C8B-B14F-4D97-AF65-F5344CB8AC3E}">
        <p14:creationId xmlns:p14="http://schemas.microsoft.com/office/powerpoint/2010/main" val="2238148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ABD4D-16F5-8582-93A5-EB2C06C625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DAA470-58E2-8158-647F-55138D509FA0}"/>
              </a:ext>
            </a:extLst>
          </p:cNvPr>
          <p:cNvSpPr>
            <a:spLocks noGrp="1"/>
          </p:cNvSpPr>
          <p:nvPr>
            <p:ph type="title"/>
          </p:nvPr>
        </p:nvSpPr>
        <p:spPr>
          <a:xfrm>
            <a:off x="743712" y="296586"/>
            <a:ext cx="10515600" cy="1325563"/>
          </a:xfrm>
        </p:spPr>
        <p:txBody>
          <a:bodyPr>
            <a:normAutofit/>
          </a:bodyPr>
          <a:lstStyle/>
          <a:p>
            <a:pPr algn="ctr"/>
            <a:r>
              <a:rPr lang="en-US" sz="3600" dirty="0">
                <a:solidFill>
                  <a:srgbClr val="3A4E84"/>
                </a:solidFill>
                <a:latin typeface="Franklin Gothic Medium" panose="020B0603020102020204" pitchFamily="34" charset="0"/>
              </a:rPr>
              <a:t>SEX OFFENSES: CRIMINAL SEXUAL CONTACT (PREVIOUSLY FONDLING)</a:t>
            </a:r>
            <a:endParaRPr lang="en-US" sz="3600" dirty="0">
              <a:solidFill>
                <a:srgbClr val="3A4E84"/>
              </a:solidFill>
            </a:endParaRPr>
          </a:p>
        </p:txBody>
      </p:sp>
      <p:sp>
        <p:nvSpPr>
          <p:cNvPr id="3" name="TextBox 2">
            <a:extLst>
              <a:ext uri="{FF2B5EF4-FFF2-40B4-BE49-F238E27FC236}">
                <a16:creationId xmlns:a16="http://schemas.microsoft.com/office/drawing/2014/main" id="{A657C723-AB05-74C8-ECB8-E160C7F35978}"/>
              </a:ext>
            </a:extLst>
          </p:cNvPr>
          <p:cNvSpPr txBox="1"/>
          <p:nvPr/>
        </p:nvSpPr>
        <p:spPr>
          <a:xfrm>
            <a:off x="743712" y="1410355"/>
            <a:ext cx="10952988" cy="5447645"/>
          </a:xfrm>
          <a:prstGeom prst="rect">
            <a:avLst/>
          </a:prstGeom>
          <a:noFill/>
        </p:spPr>
        <p:txBody>
          <a:bodyPr wrap="square" rtlCol="0">
            <a:spAutoFit/>
          </a:bodyPr>
          <a:lstStyle/>
          <a:p>
            <a:pPr fontAlgn="base">
              <a:buFont typeface="Wingdings" panose="05000000000000000000" pitchFamily="2" charset="2"/>
              <a:buChar char="§"/>
            </a:pPr>
            <a:r>
              <a:rPr lang="en-US" sz="3200" dirty="0">
                <a:solidFill>
                  <a:srgbClr val="004990"/>
                </a:solidFill>
                <a:latin typeface="Franklin Gothic Book"/>
              </a:rPr>
              <a:t>In June 2025, the FBI replaced the term “Fondling” in its National Incident-Based Reporting System (NIBRS).</a:t>
            </a:r>
          </a:p>
          <a:p>
            <a:pPr fontAlgn="base">
              <a:buFont typeface="Wingdings" panose="05000000000000000000" pitchFamily="2" charset="2"/>
              <a:buChar char="§"/>
            </a:pPr>
            <a:endParaRPr lang="en-US" sz="3200" dirty="0">
              <a:solidFill>
                <a:srgbClr val="004990"/>
              </a:solidFill>
              <a:latin typeface="Franklin Gothic Book"/>
            </a:endParaRPr>
          </a:p>
          <a:p>
            <a:pPr fontAlgn="base">
              <a:buFont typeface="Wingdings" panose="05000000000000000000" pitchFamily="2" charset="2"/>
              <a:buChar char="§"/>
            </a:pPr>
            <a:r>
              <a:rPr lang="en-US" sz="3200" dirty="0">
                <a:solidFill>
                  <a:srgbClr val="004990"/>
                </a:solidFill>
                <a:latin typeface="Franklin Gothic Book"/>
              </a:rPr>
              <a:t>Prior to June 2025, “Fondling” was defined as:</a:t>
            </a:r>
          </a:p>
          <a:p>
            <a:pPr lvl="1" fontAlgn="base">
              <a:buFont typeface="Wingdings" panose="05000000000000000000" pitchFamily="2" charset="2"/>
              <a:buChar char="§"/>
            </a:pPr>
            <a:r>
              <a:rPr lang="en-US" sz="3200" dirty="0">
                <a:solidFill>
                  <a:srgbClr val="004990"/>
                </a:solidFill>
                <a:latin typeface="Franklin Gothic Book"/>
              </a:rPr>
              <a:t>The touching of the </a:t>
            </a:r>
            <a:r>
              <a:rPr lang="en-US" sz="3200" u="sng" dirty="0">
                <a:solidFill>
                  <a:srgbClr val="004990"/>
                </a:solidFill>
                <a:latin typeface="Franklin Gothic Book"/>
              </a:rPr>
              <a:t>private</a:t>
            </a:r>
            <a:r>
              <a:rPr lang="en-US" sz="3200" dirty="0">
                <a:solidFill>
                  <a:srgbClr val="004990"/>
                </a:solidFill>
                <a:latin typeface="Franklin Gothic Book"/>
              </a:rPr>
              <a:t> </a:t>
            </a:r>
            <a:r>
              <a:rPr lang="en-US" sz="3200" u="sng" dirty="0">
                <a:solidFill>
                  <a:srgbClr val="004990"/>
                </a:solidFill>
                <a:latin typeface="Franklin Gothic Book"/>
              </a:rPr>
              <a:t>body</a:t>
            </a:r>
            <a:r>
              <a:rPr lang="en-US" sz="3200" dirty="0">
                <a:solidFill>
                  <a:srgbClr val="004990"/>
                </a:solidFill>
                <a:latin typeface="Franklin Gothic Book"/>
              </a:rPr>
              <a:t> </a:t>
            </a:r>
            <a:r>
              <a:rPr lang="en-US" sz="3200" u="sng" dirty="0">
                <a:solidFill>
                  <a:srgbClr val="004990"/>
                </a:solidFill>
                <a:latin typeface="Franklin Gothic Book"/>
              </a:rPr>
              <a:t>parts</a:t>
            </a:r>
            <a:r>
              <a:rPr lang="en-US" sz="3200" dirty="0">
                <a:solidFill>
                  <a:srgbClr val="004990"/>
                </a:solidFill>
                <a:latin typeface="Franklin Gothic Book"/>
              </a:rPr>
              <a:t> of another person</a:t>
            </a:r>
          </a:p>
          <a:p>
            <a:pPr lvl="1" fontAlgn="base">
              <a:buFont typeface="Wingdings" panose="05000000000000000000" pitchFamily="2" charset="2"/>
              <a:buChar char="§"/>
            </a:pPr>
            <a:r>
              <a:rPr lang="en-US" sz="3200" dirty="0">
                <a:solidFill>
                  <a:srgbClr val="004990"/>
                </a:solidFill>
                <a:latin typeface="Franklin Gothic Book"/>
              </a:rPr>
              <a:t>Without consent of the victim</a:t>
            </a:r>
          </a:p>
          <a:p>
            <a:pPr lvl="1" fontAlgn="base">
              <a:buFont typeface="Wingdings" panose="05000000000000000000" pitchFamily="2" charset="2"/>
              <a:buChar char="§"/>
            </a:pPr>
            <a:r>
              <a:rPr lang="en-US" sz="3200" dirty="0">
                <a:solidFill>
                  <a:srgbClr val="004990"/>
                </a:solidFill>
                <a:latin typeface="Franklin Gothic Book"/>
              </a:rPr>
              <a:t>For the purpose of sexual gratification.</a:t>
            </a:r>
          </a:p>
          <a:p>
            <a:pPr lvl="1" fontAlgn="base">
              <a:buFont typeface="Wingdings" panose="05000000000000000000" pitchFamily="2" charset="2"/>
              <a:buChar char="§"/>
            </a:pPr>
            <a:r>
              <a:rPr lang="en-US" sz="3200" dirty="0">
                <a:solidFill>
                  <a:srgbClr val="004990"/>
                </a:solidFill>
                <a:latin typeface="Franklin Gothic Book"/>
              </a:rPr>
              <a:t>This includes instances where the victim is incapable of giving consent because of age or incapacity due to temporary or permanent mental or physical impairment.</a:t>
            </a:r>
          </a:p>
          <a:p>
            <a:pPr fontAlgn="base"/>
            <a:endParaRPr lang="en-US" sz="2800" i="1" dirty="0">
              <a:solidFill>
                <a:srgbClr val="004990"/>
              </a:solidFill>
              <a:latin typeface="Franklin Gothic Book"/>
            </a:endParaRPr>
          </a:p>
        </p:txBody>
      </p:sp>
    </p:spTree>
    <p:extLst>
      <p:ext uri="{BB962C8B-B14F-4D97-AF65-F5344CB8AC3E}">
        <p14:creationId xmlns:p14="http://schemas.microsoft.com/office/powerpoint/2010/main" val="923063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42AF6-94C4-FB55-C4F3-659271F850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722EBF-B06A-2941-AC75-2A90E0E19B2F}"/>
              </a:ext>
            </a:extLst>
          </p:cNvPr>
          <p:cNvSpPr>
            <a:spLocks noGrp="1"/>
          </p:cNvSpPr>
          <p:nvPr>
            <p:ph type="title"/>
          </p:nvPr>
        </p:nvSpPr>
        <p:spPr>
          <a:xfrm>
            <a:off x="743712" y="296586"/>
            <a:ext cx="10515600" cy="1325563"/>
          </a:xfrm>
        </p:spPr>
        <p:txBody>
          <a:bodyPr>
            <a:normAutofit/>
          </a:bodyPr>
          <a:lstStyle/>
          <a:p>
            <a:pPr algn="ctr"/>
            <a:r>
              <a:rPr lang="en-US" sz="3600" dirty="0">
                <a:solidFill>
                  <a:srgbClr val="3A4E84"/>
                </a:solidFill>
                <a:latin typeface="Franklin Gothic Medium" panose="020B0603020102020204" pitchFamily="34" charset="0"/>
              </a:rPr>
              <a:t>SEX OFFENSES: CRIMINAL SEXUAL CONTACT</a:t>
            </a:r>
            <a:endParaRPr lang="en-US" sz="3600" dirty="0">
              <a:solidFill>
                <a:srgbClr val="3A4E84"/>
              </a:solidFill>
            </a:endParaRPr>
          </a:p>
        </p:txBody>
      </p:sp>
      <p:sp>
        <p:nvSpPr>
          <p:cNvPr id="3" name="TextBox 2">
            <a:extLst>
              <a:ext uri="{FF2B5EF4-FFF2-40B4-BE49-F238E27FC236}">
                <a16:creationId xmlns:a16="http://schemas.microsoft.com/office/drawing/2014/main" id="{DAA301BA-43CF-3B8F-18C9-C9B2665222F0}"/>
              </a:ext>
            </a:extLst>
          </p:cNvPr>
          <p:cNvSpPr txBox="1"/>
          <p:nvPr/>
        </p:nvSpPr>
        <p:spPr>
          <a:xfrm>
            <a:off x="743712" y="1264051"/>
            <a:ext cx="10952988" cy="5693866"/>
          </a:xfrm>
          <a:prstGeom prst="rect">
            <a:avLst/>
          </a:prstGeom>
          <a:noFill/>
        </p:spPr>
        <p:txBody>
          <a:bodyPr wrap="square" rtlCol="0">
            <a:spAutoFit/>
          </a:bodyPr>
          <a:lstStyle/>
          <a:p>
            <a:pPr fontAlgn="base">
              <a:buFont typeface="Wingdings" panose="05000000000000000000" pitchFamily="2" charset="2"/>
              <a:buChar char="§"/>
            </a:pPr>
            <a:r>
              <a:rPr lang="en-US" sz="2800" dirty="0">
                <a:solidFill>
                  <a:srgbClr val="004990"/>
                </a:solidFill>
                <a:latin typeface="Franklin Gothic Book"/>
              </a:rPr>
              <a:t>The UPDATED term, “</a:t>
            </a:r>
            <a:r>
              <a:rPr lang="en-US" sz="2800" b="1" dirty="0">
                <a:solidFill>
                  <a:srgbClr val="004990"/>
                </a:solidFill>
                <a:latin typeface="Franklin Gothic Book"/>
              </a:rPr>
              <a:t>Criminal Sexual Contact,</a:t>
            </a:r>
            <a:r>
              <a:rPr lang="en-US" sz="2800" dirty="0">
                <a:solidFill>
                  <a:srgbClr val="004990"/>
                </a:solidFill>
                <a:latin typeface="Franklin Gothic Book"/>
              </a:rPr>
              <a:t>” is defined as:</a:t>
            </a:r>
          </a:p>
          <a:p>
            <a:pPr fontAlgn="base">
              <a:buFont typeface="Wingdings" panose="05000000000000000000" pitchFamily="2" charset="2"/>
              <a:buChar char="§"/>
            </a:pPr>
            <a:endParaRPr lang="en-US" sz="2800" dirty="0">
              <a:solidFill>
                <a:srgbClr val="004990"/>
              </a:solidFill>
              <a:latin typeface="Franklin Gothic Book"/>
            </a:endParaRPr>
          </a:p>
          <a:p>
            <a:pPr lvl="1" fontAlgn="base">
              <a:buFont typeface="Wingdings" panose="05000000000000000000" pitchFamily="2" charset="2"/>
              <a:buChar char="§"/>
            </a:pPr>
            <a:r>
              <a:rPr lang="en-US" sz="2800" dirty="0">
                <a:solidFill>
                  <a:srgbClr val="004990"/>
                </a:solidFill>
                <a:latin typeface="Franklin Gothic Book"/>
              </a:rPr>
              <a:t>The </a:t>
            </a:r>
            <a:r>
              <a:rPr lang="en-US" sz="2800" u="sng" dirty="0">
                <a:solidFill>
                  <a:srgbClr val="004990"/>
                </a:solidFill>
                <a:latin typeface="Franklin Gothic Book"/>
              </a:rPr>
              <a:t>intentional</a:t>
            </a:r>
            <a:r>
              <a:rPr lang="en-US" sz="2800" dirty="0">
                <a:solidFill>
                  <a:srgbClr val="004990"/>
                </a:solidFill>
                <a:latin typeface="Franklin Gothic Book"/>
              </a:rPr>
              <a:t> </a:t>
            </a:r>
            <a:r>
              <a:rPr lang="en-US" sz="2800" u="sng" dirty="0">
                <a:solidFill>
                  <a:srgbClr val="004990"/>
                </a:solidFill>
                <a:latin typeface="Franklin Gothic Book"/>
              </a:rPr>
              <a:t>touching</a:t>
            </a:r>
            <a:r>
              <a:rPr lang="en-US" sz="2800" dirty="0">
                <a:solidFill>
                  <a:srgbClr val="004990"/>
                </a:solidFill>
                <a:latin typeface="Franklin Gothic Book"/>
              </a:rPr>
              <a:t> of the clothed or unclothed body parts</a:t>
            </a:r>
          </a:p>
          <a:p>
            <a:pPr lvl="1" fontAlgn="base"/>
            <a:r>
              <a:rPr lang="en-US" sz="2800" dirty="0">
                <a:solidFill>
                  <a:srgbClr val="004990"/>
                </a:solidFill>
                <a:latin typeface="Franklin Gothic Book"/>
              </a:rPr>
              <a:t>    OR</a:t>
            </a:r>
          </a:p>
          <a:p>
            <a:pPr lvl="1" fontAlgn="base">
              <a:buFont typeface="Wingdings" panose="05000000000000000000" pitchFamily="2" charset="2"/>
              <a:buChar char="§"/>
            </a:pPr>
            <a:r>
              <a:rPr lang="en-US" sz="2800" dirty="0">
                <a:solidFill>
                  <a:srgbClr val="004990"/>
                </a:solidFill>
                <a:latin typeface="Franklin Gothic Book"/>
              </a:rPr>
              <a:t>The </a:t>
            </a:r>
            <a:r>
              <a:rPr lang="en-US" sz="2800" u="sng" dirty="0">
                <a:solidFill>
                  <a:srgbClr val="004990"/>
                </a:solidFill>
                <a:latin typeface="Franklin Gothic Book"/>
              </a:rPr>
              <a:t>forced</a:t>
            </a:r>
            <a:r>
              <a:rPr lang="en-US" sz="2800" dirty="0">
                <a:solidFill>
                  <a:srgbClr val="004990"/>
                </a:solidFill>
                <a:latin typeface="Franklin Gothic Book"/>
              </a:rPr>
              <a:t> </a:t>
            </a:r>
            <a:r>
              <a:rPr lang="en-US" sz="2800" u="sng" dirty="0">
                <a:solidFill>
                  <a:srgbClr val="004990"/>
                </a:solidFill>
                <a:latin typeface="Franklin Gothic Book"/>
              </a:rPr>
              <a:t>touching</a:t>
            </a:r>
            <a:r>
              <a:rPr lang="en-US" sz="2800" dirty="0">
                <a:solidFill>
                  <a:srgbClr val="004990"/>
                </a:solidFill>
                <a:latin typeface="Franklin Gothic Book"/>
              </a:rPr>
              <a:t> </a:t>
            </a:r>
            <a:r>
              <a:rPr lang="en-US" sz="2800" u="sng" dirty="0">
                <a:solidFill>
                  <a:srgbClr val="004990"/>
                </a:solidFill>
                <a:latin typeface="Franklin Gothic Book"/>
              </a:rPr>
              <a:t>by</a:t>
            </a:r>
            <a:r>
              <a:rPr lang="en-US" sz="2800" dirty="0">
                <a:solidFill>
                  <a:srgbClr val="004990"/>
                </a:solidFill>
                <a:latin typeface="Franklin Gothic Book"/>
              </a:rPr>
              <a:t> </a:t>
            </a:r>
            <a:r>
              <a:rPr lang="en-US" sz="2800" u="sng" dirty="0">
                <a:solidFill>
                  <a:srgbClr val="004990"/>
                </a:solidFill>
                <a:latin typeface="Franklin Gothic Book"/>
              </a:rPr>
              <a:t>the</a:t>
            </a:r>
            <a:r>
              <a:rPr lang="en-US" sz="2800" dirty="0">
                <a:solidFill>
                  <a:srgbClr val="004990"/>
                </a:solidFill>
                <a:latin typeface="Franklin Gothic Book"/>
              </a:rPr>
              <a:t> </a:t>
            </a:r>
            <a:r>
              <a:rPr lang="en-US" sz="2800" u="sng" dirty="0">
                <a:solidFill>
                  <a:srgbClr val="004990"/>
                </a:solidFill>
                <a:latin typeface="Franklin Gothic Book"/>
              </a:rPr>
              <a:t>victim</a:t>
            </a:r>
            <a:r>
              <a:rPr lang="en-US" sz="2800" dirty="0">
                <a:solidFill>
                  <a:srgbClr val="004990"/>
                </a:solidFill>
                <a:latin typeface="Franklin Gothic Book"/>
              </a:rPr>
              <a:t> of the actor’s clothed or unclothed body parts</a:t>
            </a:r>
          </a:p>
          <a:p>
            <a:pPr lvl="1" fontAlgn="base">
              <a:buFont typeface="Wingdings" panose="05000000000000000000" pitchFamily="2" charset="2"/>
              <a:buChar char="§"/>
            </a:pPr>
            <a:r>
              <a:rPr lang="en-US" sz="2800" dirty="0">
                <a:solidFill>
                  <a:srgbClr val="004990"/>
                </a:solidFill>
                <a:latin typeface="Franklin Gothic Book"/>
              </a:rPr>
              <a:t>Without consent of the victim</a:t>
            </a:r>
          </a:p>
          <a:p>
            <a:pPr lvl="1" fontAlgn="base">
              <a:buFont typeface="Wingdings" panose="05000000000000000000" pitchFamily="2" charset="2"/>
              <a:buChar char="§"/>
            </a:pPr>
            <a:r>
              <a:rPr lang="en-US" sz="2800" dirty="0">
                <a:solidFill>
                  <a:srgbClr val="004990"/>
                </a:solidFill>
                <a:latin typeface="Franklin Gothic Book"/>
              </a:rPr>
              <a:t>For the purpose of sexual degradation, sexual gratification, or sexual humiliation.</a:t>
            </a:r>
          </a:p>
          <a:p>
            <a:pPr lvl="1" fontAlgn="base">
              <a:buFont typeface="Wingdings" panose="05000000000000000000" pitchFamily="2" charset="2"/>
              <a:buChar char="§"/>
            </a:pPr>
            <a:r>
              <a:rPr lang="en-US" sz="2800" dirty="0">
                <a:solidFill>
                  <a:srgbClr val="004990"/>
                </a:solidFill>
                <a:latin typeface="Franklin Gothic Book"/>
              </a:rPr>
              <a:t>This includes instances where the victim is incapable of giving consent because of age or incapacity due to temporary or permanent mental or physical impairment or intoxication.</a:t>
            </a:r>
          </a:p>
          <a:p>
            <a:pPr fontAlgn="base"/>
            <a:endParaRPr lang="en-US" sz="2800" i="1" dirty="0">
              <a:solidFill>
                <a:srgbClr val="004990"/>
              </a:solidFill>
              <a:latin typeface="Franklin Gothic Book"/>
            </a:endParaRPr>
          </a:p>
        </p:txBody>
      </p:sp>
    </p:spTree>
    <p:extLst>
      <p:ext uri="{BB962C8B-B14F-4D97-AF65-F5344CB8AC3E}">
        <p14:creationId xmlns:p14="http://schemas.microsoft.com/office/powerpoint/2010/main" val="239830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F4E78-3F2A-A8C5-99E6-7A6CBB0325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A5E52F-A49F-B325-D915-A90396F43EBA}"/>
              </a:ext>
            </a:extLst>
          </p:cNvPr>
          <p:cNvSpPr>
            <a:spLocks noGrp="1"/>
          </p:cNvSpPr>
          <p:nvPr>
            <p:ph type="title"/>
          </p:nvPr>
        </p:nvSpPr>
        <p:spPr>
          <a:xfrm>
            <a:off x="743712" y="296586"/>
            <a:ext cx="10515600" cy="1325563"/>
          </a:xfrm>
        </p:spPr>
        <p:txBody>
          <a:bodyPr>
            <a:normAutofit/>
          </a:bodyPr>
          <a:lstStyle/>
          <a:p>
            <a:pPr algn="ctr"/>
            <a:r>
              <a:rPr lang="en-US" sz="3600" dirty="0">
                <a:solidFill>
                  <a:srgbClr val="3A4E84"/>
                </a:solidFill>
                <a:latin typeface="Franklin Gothic Medium" panose="020B0603020102020204" pitchFamily="34" charset="0"/>
              </a:rPr>
              <a:t>SEX OFFENSES: CRIMINAL SEXUAL CONTACT Examples</a:t>
            </a:r>
            <a:endParaRPr lang="en-US" sz="3600" dirty="0">
              <a:solidFill>
                <a:srgbClr val="3A4E84"/>
              </a:solidFill>
            </a:endParaRPr>
          </a:p>
        </p:txBody>
      </p:sp>
      <p:sp>
        <p:nvSpPr>
          <p:cNvPr id="3" name="TextBox 2">
            <a:extLst>
              <a:ext uri="{FF2B5EF4-FFF2-40B4-BE49-F238E27FC236}">
                <a16:creationId xmlns:a16="http://schemas.microsoft.com/office/drawing/2014/main" id="{F6AE17E4-BAB9-D038-50A3-69926A4ADD5F}"/>
              </a:ext>
            </a:extLst>
          </p:cNvPr>
          <p:cNvSpPr txBox="1"/>
          <p:nvPr/>
        </p:nvSpPr>
        <p:spPr>
          <a:xfrm>
            <a:off x="743712" y="1507891"/>
            <a:ext cx="10952988" cy="5262979"/>
          </a:xfrm>
          <a:prstGeom prst="rect">
            <a:avLst/>
          </a:prstGeom>
          <a:noFill/>
        </p:spPr>
        <p:txBody>
          <a:bodyPr wrap="square" rtlCol="0">
            <a:spAutoFit/>
          </a:bodyPr>
          <a:lstStyle/>
          <a:p>
            <a:pPr fontAlgn="base">
              <a:buFont typeface="Wingdings" panose="05000000000000000000" pitchFamily="2" charset="2"/>
              <a:buChar char="§"/>
            </a:pPr>
            <a:r>
              <a:rPr lang="en-US" sz="2800" dirty="0">
                <a:solidFill>
                  <a:srgbClr val="004990"/>
                </a:solidFill>
                <a:latin typeface="Franklin Gothic Book"/>
              </a:rPr>
              <a:t>Under the revised term, behaviors that may now constitute “criminal sexual contact” include:</a:t>
            </a:r>
          </a:p>
          <a:p>
            <a:pPr lvl="1" fontAlgn="base">
              <a:buFont typeface="Wingdings" panose="05000000000000000000" pitchFamily="2" charset="2"/>
              <a:buChar char="§"/>
            </a:pPr>
            <a:endParaRPr lang="en-US" sz="2800" dirty="0">
              <a:solidFill>
                <a:srgbClr val="004990"/>
              </a:solidFill>
              <a:latin typeface="Franklin Gothic Book"/>
            </a:endParaRPr>
          </a:p>
          <a:p>
            <a:pPr lvl="1" fontAlgn="base">
              <a:buFont typeface="Wingdings" panose="05000000000000000000" pitchFamily="2" charset="2"/>
              <a:buChar char="§"/>
            </a:pPr>
            <a:r>
              <a:rPr lang="en-US" sz="2800" dirty="0">
                <a:solidFill>
                  <a:srgbClr val="004990"/>
                </a:solidFill>
                <a:latin typeface="Franklin Gothic Book"/>
              </a:rPr>
              <a:t>Kissing</a:t>
            </a:r>
          </a:p>
          <a:p>
            <a:pPr lvl="1" fontAlgn="base">
              <a:buFont typeface="Wingdings" panose="05000000000000000000" pitchFamily="2" charset="2"/>
              <a:buChar char="§"/>
            </a:pPr>
            <a:r>
              <a:rPr lang="en-US" sz="2800" dirty="0">
                <a:solidFill>
                  <a:srgbClr val="004990"/>
                </a:solidFill>
                <a:latin typeface="Franklin Gothic Book"/>
              </a:rPr>
              <a:t>Rubbing another’s shoulders, back, or arms</a:t>
            </a:r>
          </a:p>
          <a:p>
            <a:pPr lvl="1" fontAlgn="base">
              <a:buFont typeface="Wingdings" panose="05000000000000000000" pitchFamily="2" charset="2"/>
              <a:buChar char="§"/>
            </a:pPr>
            <a:r>
              <a:rPr lang="en-US" sz="2800" dirty="0">
                <a:solidFill>
                  <a:srgbClr val="004990"/>
                </a:solidFill>
                <a:latin typeface="Franklin Gothic Book"/>
              </a:rPr>
              <a:t>Hugging</a:t>
            </a:r>
          </a:p>
          <a:p>
            <a:pPr lvl="1" fontAlgn="base">
              <a:buFont typeface="Wingdings" panose="05000000000000000000" pitchFamily="2" charset="2"/>
              <a:buChar char="§"/>
            </a:pPr>
            <a:r>
              <a:rPr lang="en-US" sz="2800" dirty="0">
                <a:solidFill>
                  <a:srgbClr val="004990"/>
                </a:solidFill>
                <a:latin typeface="Franklin Gothic Book"/>
              </a:rPr>
              <a:t>Caressing another’s cheeks</a:t>
            </a:r>
          </a:p>
          <a:p>
            <a:pPr lvl="1" fontAlgn="base">
              <a:buFont typeface="Wingdings" panose="05000000000000000000" pitchFamily="2" charset="2"/>
              <a:buChar char="§"/>
            </a:pPr>
            <a:r>
              <a:rPr lang="en-US" sz="2800" dirty="0">
                <a:solidFill>
                  <a:srgbClr val="004990"/>
                </a:solidFill>
                <a:latin typeface="Franklin Gothic Book"/>
              </a:rPr>
              <a:t>Pulling another’s hair</a:t>
            </a:r>
          </a:p>
          <a:p>
            <a:pPr lvl="1" fontAlgn="base"/>
            <a:endParaRPr lang="en-US" sz="2800" dirty="0">
              <a:solidFill>
                <a:srgbClr val="004990"/>
              </a:solidFill>
              <a:latin typeface="Franklin Gothic Book"/>
            </a:endParaRPr>
          </a:p>
          <a:p>
            <a:pPr lvl="1" fontAlgn="base"/>
            <a:r>
              <a:rPr lang="en-US" sz="2800" u="sng" dirty="0">
                <a:solidFill>
                  <a:srgbClr val="004990"/>
                </a:solidFill>
                <a:latin typeface="Franklin Gothic Book"/>
              </a:rPr>
              <a:t>IF</a:t>
            </a:r>
            <a:r>
              <a:rPr lang="en-US" sz="2800" dirty="0">
                <a:solidFill>
                  <a:srgbClr val="004990"/>
                </a:solidFill>
                <a:latin typeface="Franklin Gothic Book"/>
              </a:rPr>
              <a:t> such behavior is done without consent and for the </a:t>
            </a:r>
          </a:p>
          <a:p>
            <a:pPr lvl="1" fontAlgn="base"/>
            <a:r>
              <a:rPr lang="en-US" sz="2800" dirty="0">
                <a:solidFill>
                  <a:srgbClr val="004990"/>
                </a:solidFill>
                <a:latin typeface="Franklin Gothic Book"/>
              </a:rPr>
              <a:t>purpose of sexual degradation, gratification, or humiliation.</a:t>
            </a:r>
          </a:p>
          <a:p>
            <a:pPr fontAlgn="base"/>
            <a:endParaRPr lang="en-US" sz="2800" i="1" dirty="0">
              <a:solidFill>
                <a:srgbClr val="004990"/>
              </a:solidFill>
              <a:latin typeface="Franklin Gothic Book"/>
            </a:endParaRPr>
          </a:p>
        </p:txBody>
      </p:sp>
    </p:spTree>
    <p:extLst>
      <p:ext uri="{BB962C8B-B14F-4D97-AF65-F5344CB8AC3E}">
        <p14:creationId xmlns:p14="http://schemas.microsoft.com/office/powerpoint/2010/main" val="42227614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DECFE-840D-C300-F678-D6ACB24B6E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CCA45A-ADD7-3509-A8FF-D7CBFD459FB2}"/>
              </a:ext>
            </a:extLst>
          </p:cNvPr>
          <p:cNvSpPr>
            <a:spLocks noGrp="1"/>
          </p:cNvSpPr>
          <p:nvPr>
            <p:ph type="title"/>
          </p:nvPr>
        </p:nvSpPr>
        <p:spPr>
          <a:xfrm>
            <a:off x="405384" y="356907"/>
            <a:ext cx="11381232" cy="1325563"/>
          </a:xfrm>
        </p:spPr>
        <p:txBody>
          <a:bodyPr>
            <a:normAutofit/>
          </a:bodyPr>
          <a:lstStyle/>
          <a:p>
            <a:pPr algn="ctr"/>
            <a:r>
              <a:rPr lang="en-US" dirty="0">
                <a:solidFill>
                  <a:srgbClr val="3A4E84"/>
                </a:solidFill>
                <a:latin typeface="Franklin Gothic Medium" panose="020B0603020102020204" pitchFamily="34" charset="0"/>
              </a:rPr>
              <a:t>DOMESTIC VIOLENCE</a:t>
            </a:r>
          </a:p>
        </p:txBody>
      </p:sp>
      <p:sp>
        <p:nvSpPr>
          <p:cNvPr id="5" name="TextBox 4">
            <a:extLst>
              <a:ext uri="{FF2B5EF4-FFF2-40B4-BE49-F238E27FC236}">
                <a16:creationId xmlns:a16="http://schemas.microsoft.com/office/drawing/2014/main" id="{22CFD9A0-9622-4327-91B8-0EBE13D1164E}"/>
              </a:ext>
            </a:extLst>
          </p:cNvPr>
          <p:cNvSpPr txBox="1"/>
          <p:nvPr/>
        </p:nvSpPr>
        <p:spPr>
          <a:xfrm>
            <a:off x="630936" y="1499590"/>
            <a:ext cx="11155680" cy="5262979"/>
          </a:xfrm>
          <a:prstGeom prst="rect">
            <a:avLst/>
          </a:prstGeom>
          <a:noFill/>
        </p:spPr>
        <p:txBody>
          <a:bodyPr wrap="square" rtlCol="0">
            <a:spAutoFit/>
          </a:bodyPr>
          <a:lstStyle/>
          <a:p>
            <a:pPr fontAlgn="base"/>
            <a:r>
              <a:rPr lang="en-US" sz="2400" dirty="0">
                <a:solidFill>
                  <a:srgbClr val="004990"/>
                </a:solidFill>
                <a:latin typeface="Franklin Gothic Book"/>
              </a:rPr>
              <a:t>The statutory definition of “Domestic violence” is: </a:t>
            </a:r>
          </a:p>
          <a:p>
            <a:pPr fontAlgn="base"/>
            <a:endParaRPr lang="en-US" sz="2400" dirty="0">
              <a:solidFill>
                <a:srgbClr val="004990"/>
              </a:solidFill>
              <a:latin typeface="Franklin Gothic Book"/>
            </a:endParaRPr>
          </a:p>
          <a:p>
            <a:pPr fontAlgn="base"/>
            <a:r>
              <a:rPr lang="en-US" sz="2400" dirty="0">
                <a:solidFill>
                  <a:srgbClr val="004990"/>
                </a:solidFill>
                <a:latin typeface="Franklin Gothic Book"/>
              </a:rPr>
              <a:t>Felony or misdemeanor crimes of violence committed by: </a:t>
            </a:r>
          </a:p>
          <a:p>
            <a:pPr marL="914400" lvl="1" indent="-514350" fontAlgn="base">
              <a:buFont typeface="+mj-lt"/>
              <a:buAutoNum type="romanLcPeriod"/>
            </a:pPr>
            <a:r>
              <a:rPr lang="en-US" sz="2400" dirty="0">
                <a:solidFill>
                  <a:srgbClr val="004990"/>
                </a:solidFill>
                <a:latin typeface="Franklin Gothic Book"/>
              </a:rPr>
              <a:t>a current or former spouse or intimate partner of Victim, </a:t>
            </a:r>
          </a:p>
          <a:p>
            <a:pPr marL="914400" lvl="1" indent="-514350" fontAlgn="base">
              <a:buFont typeface="+mj-lt"/>
              <a:buAutoNum type="romanLcPeriod"/>
            </a:pPr>
            <a:r>
              <a:rPr lang="en-US" sz="2400" dirty="0">
                <a:solidFill>
                  <a:srgbClr val="004990"/>
                </a:solidFill>
                <a:latin typeface="Franklin Gothic Book"/>
              </a:rPr>
              <a:t>a person with whom Victim shares a child in common, </a:t>
            </a:r>
          </a:p>
          <a:p>
            <a:pPr marL="914400" lvl="1" indent="-514350" fontAlgn="base">
              <a:buFont typeface="+mj-lt"/>
              <a:buAutoNum type="romanLcPeriod"/>
            </a:pPr>
            <a:r>
              <a:rPr lang="en-US" sz="2400" dirty="0">
                <a:solidFill>
                  <a:srgbClr val="004990"/>
                </a:solidFill>
                <a:latin typeface="Franklin Gothic Book"/>
              </a:rPr>
              <a:t>a person who is or has cohabitated with Victim as a spouse or intimate partner, </a:t>
            </a:r>
          </a:p>
          <a:p>
            <a:pPr marL="914400" lvl="1" indent="-514350" fontAlgn="base">
              <a:buFont typeface="+mj-lt"/>
              <a:buAutoNum type="romanLcPeriod"/>
            </a:pPr>
            <a:r>
              <a:rPr lang="en-US" sz="2400" dirty="0">
                <a:solidFill>
                  <a:srgbClr val="004990"/>
                </a:solidFill>
                <a:latin typeface="Franklin Gothic Book"/>
              </a:rPr>
              <a:t>a person similarly situated to Victim’s spouse under domestic or family violence laws, or </a:t>
            </a:r>
          </a:p>
          <a:p>
            <a:pPr marL="914400" lvl="1" indent="-514350" fontAlgn="base">
              <a:buFont typeface="+mj-lt"/>
              <a:buAutoNum type="romanLcPeriod"/>
            </a:pPr>
            <a:r>
              <a:rPr lang="en-US" sz="2400" dirty="0">
                <a:solidFill>
                  <a:srgbClr val="004990"/>
                </a:solidFill>
                <a:latin typeface="Franklin Gothic Book"/>
              </a:rPr>
              <a:t>any other person against an adult or youth victim who is protected from that person’s acts under domestic or family violence laws </a:t>
            </a:r>
            <a:r>
              <a:rPr lang="en-US" sz="1500" i="1" dirty="0">
                <a:solidFill>
                  <a:srgbClr val="004990"/>
                </a:solidFill>
                <a:latin typeface="Franklin Gothic Book"/>
              </a:rPr>
              <a:t>See</a:t>
            </a:r>
            <a:r>
              <a:rPr lang="en-US" sz="1500" dirty="0">
                <a:solidFill>
                  <a:srgbClr val="004990"/>
                </a:solidFill>
                <a:latin typeface="Franklin Gothic Book"/>
              </a:rPr>
              <a:t> 34 U.S.C. § 12291(a)(8).</a:t>
            </a:r>
          </a:p>
          <a:p>
            <a:pPr fontAlgn="base"/>
            <a:endParaRPr lang="en-US" sz="2400" b="1" dirty="0">
              <a:solidFill>
                <a:srgbClr val="004990"/>
              </a:solidFill>
              <a:latin typeface="Franklin Gothic Book"/>
            </a:endParaRPr>
          </a:p>
          <a:p>
            <a:pPr fontAlgn="base"/>
            <a:r>
              <a:rPr lang="en-US" sz="2400" dirty="0">
                <a:solidFill>
                  <a:srgbClr val="004990"/>
                </a:solidFill>
                <a:latin typeface="Franklin Gothic Book"/>
              </a:rPr>
              <a:t>		</a:t>
            </a:r>
            <a:r>
              <a:rPr lang="en-US" sz="2400" b="1" dirty="0">
                <a:solidFill>
                  <a:srgbClr val="004990"/>
                </a:solidFill>
                <a:latin typeface="Franklin Gothic Book"/>
              </a:rPr>
              <a:t>The “on the basis of sex” element must still be satisfied.</a:t>
            </a:r>
          </a:p>
          <a:p>
            <a:pPr lvl="1" fontAlgn="base"/>
            <a:endParaRPr lang="en-US" sz="2400" dirty="0">
              <a:solidFill>
                <a:srgbClr val="004990"/>
              </a:solidFill>
              <a:latin typeface="Franklin Gothic Book" panose="020B0503020102020204" pitchFamily="34" charset="0"/>
            </a:endParaRPr>
          </a:p>
        </p:txBody>
      </p:sp>
    </p:spTree>
    <p:extLst>
      <p:ext uri="{BB962C8B-B14F-4D97-AF65-F5344CB8AC3E}">
        <p14:creationId xmlns:p14="http://schemas.microsoft.com/office/powerpoint/2010/main" val="3789070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281A7-0729-23CA-F911-5454C6D11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823F76-A804-A5C3-3298-5A21D5654A17}"/>
              </a:ext>
            </a:extLst>
          </p:cNvPr>
          <p:cNvSpPr>
            <a:spLocks noGrp="1"/>
          </p:cNvSpPr>
          <p:nvPr>
            <p:ph type="title"/>
          </p:nvPr>
        </p:nvSpPr>
        <p:spPr>
          <a:xfrm>
            <a:off x="405384" y="356907"/>
            <a:ext cx="11381232" cy="1325563"/>
          </a:xfrm>
        </p:spPr>
        <p:txBody>
          <a:bodyPr>
            <a:normAutofit/>
          </a:bodyPr>
          <a:lstStyle/>
          <a:p>
            <a:pPr algn="ctr"/>
            <a:r>
              <a:rPr lang="en-US" dirty="0">
                <a:solidFill>
                  <a:srgbClr val="3A4E84"/>
                </a:solidFill>
                <a:latin typeface="Franklin Gothic Medium" panose="020B0603020102020204" pitchFamily="34" charset="0"/>
              </a:rPr>
              <a:t>DATING VIOLENCE</a:t>
            </a:r>
          </a:p>
        </p:txBody>
      </p:sp>
      <p:sp>
        <p:nvSpPr>
          <p:cNvPr id="5" name="TextBox 4">
            <a:extLst>
              <a:ext uri="{FF2B5EF4-FFF2-40B4-BE49-F238E27FC236}">
                <a16:creationId xmlns:a16="http://schemas.microsoft.com/office/drawing/2014/main" id="{80A72884-A13A-1750-3871-57BEAA3A2946}"/>
              </a:ext>
            </a:extLst>
          </p:cNvPr>
          <p:cNvSpPr txBox="1"/>
          <p:nvPr/>
        </p:nvSpPr>
        <p:spPr>
          <a:xfrm>
            <a:off x="630936" y="1499590"/>
            <a:ext cx="11155680" cy="5124480"/>
          </a:xfrm>
          <a:prstGeom prst="rect">
            <a:avLst/>
          </a:prstGeom>
          <a:noFill/>
        </p:spPr>
        <p:txBody>
          <a:bodyPr wrap="square" rtlCol="0">
            <a:spAutoFit/>
          </a:bodyPr>
          <a:lstStyle/>
          <a:p>
            <a:pPr fontAlgn="base"/>
            <a:r>
              <a:rPr lang="en-US" sz="2400" dirty="0">
                <a:solidFill>
                  <a:srgbClr val="004990"/>
                </a:solidFill>
                <a:latin typeface="Franklin Gothic Book"/>
              </a:rPr>
              <a:t>The statutory definition of “Dating violence” is: </a:t>
            </a:r>
          </a:p>
          <a:p>
            <a:pPr fontAlgn="base"/>
            <a:endParaRPr lang="en-US" sz="2400" dirty="0">
              <a:solidFill>
                <a:srgbClr val="004990"/>
              </a:solidFill>
              <a:latin typeface="Franklin Gothic Book"/>
            </a:endParaRPr>
          </a:p>
          <a:p>
            <a:pPr fontAlgn="base"/>
            <a:r>
              <a:rPr lang="en-US" sz="2400" dirty="0">
                <a:solidFill>
                  <a:srgbClr val="004990"/>
                </a:solidFill>
                <a:latin typeface="Franklin Gothic Book"/>
              </a:rPr>
              <a:t>Violence committed by a person</a:t>
            </a:r>
          </a:p>
          <a:p>
            <a:pPr marL="857250" lvl="1" indent="-457200" fontAlgn="base">
              <a:buFont typeface="+mj-lt"/>
              <a:buAutoNum type="alphaLcParenR"/>
            </a:pPr>
            <a:r>
              <a:rPr lang="en-US" sz="2400" dirty="0">
                <a:solidFill>
                  <a:srgbClr val="004990"/>
                </a:solidFill>
                <a:latin typeface="Franklin Gothic Book"/>
              </a:rPr>
              <a:t>who is or has been in a social relationship of a romantic or intimate nature with Victim; and </a:t>
            </a:r>
          </a:p>
          <a:p>
            <a:pPr marL="857250" lvl="1" indent="-457200" fontAlgn="base">
              <a:buFont typeface="+mj-lt"/>
              <a:buAutoNum type="alphaLcParenR"/>
            </a:pPr>
            <a:r>
              <a:rPr lang="en-US" sz="2400" dirty="0">
                <a:solidFill>
                  <a:srgbClr val="004990"/>
                </a:solidFill>
                <a:latin typeface="Franklin Gothic Book"/>
              </a:rPr>
              <a:t>where the existence of such a relationship is determined based on the: </a:t>
            </a:r>
          </a:p>
          <a:p>
            <a:pPr marL="1771650" lvl="3" indent="-514350" fontAlgn="base">
              <a:buFont typeface="+mj-lt"/>
              <a:buAutoNum type="romanLcPeriod"/>
            </a:pPr>
            <a:r>
              <a:rPr lang="en-US" sz="2400" dirty="0">
                <a:solidFill>
                  <a:srgbClr val="004990"/>
                </a:solidFill>
                <a:latin typeface="Franklin Gothic Book"/>
              </a:rPr>
              <a:t>length of the relationship,</a:t>
            </a:r>
          </a:p>
          <a:p>
            <a:pPr marL="1771650" lvl="3" indent="-514350" fontAlgn="base">
              <a:buFont typeface="+mj-lt"/>
              <a:buAutoNum type="romanLcPeriod"/>
            </a:pPr>
            <a:r>
              <a:rPr lang="en-US" sz="2400" dirty="0">
                <a:solidFill>
                  <a:srgbClr val="004990"/>
                </a:solidFill>
                <a:latin typeface="Franklin Gothic Book"/>
              </a:rPr>
              <a:t>type of relationship, and</a:t>
            </a:r>
          </a:p>
          <a:p>
            <a:pPr marL="1771650" lvl="3" indent="-514350" fontAlgn="base">
              <a:buFont typeface="+mj-lt"/>
              <a:buAutoNum type="romanLcPeriod"/>
            </a:pPr>
            <a:r>
              <a:rPr lang="en-US" sz="2400" dirty="0">
                <a:solidFill>
                  <a:srgbClr val="004990"/>
                </a:solidFill>
                <a:latin typeface="Franklin Gothic Book"/>
              </a:rPr>
              <a:t>frequency of interaction between the persons involved in the relationship. </a:t>
            </a:r>
          </a:p>
          <a:p>
            <a:pPr fontAlgn="base"/>
            <a:r>
              <a:rPr lang="en-US" sz="1500" i="1" dirty="0">
                <a:solidFill>
                  <a:srgbClr val="004990"/>
                </a:solidFill>
                <a:latin typeface="Franklin Gothic Book"/>
              </a:rPr>
              <a:t>See</a:t>
            </a:r>
            <a:r>
              <a:rPr lang="en-US" sz="1500" dirty="0">
                <a:solidFill>
                  <a:srgbClr val="004990"/>
                </a:solidFill>
                <a:latin typeface="Franklin Gothic Book"/>
              </a:rPr>
              <a:t> 34 U.S.C. § 12291(a)(10).</a:t>
            </a:r>
          </a:p>
          <a:p>
            <a:pPr fontAlgn="base"/>
            <a:endParaRPr lang="en-US" sz="2400" b="1" dirty="0">
              <a:solidFill>
                <a:srgbClr val="004990"/>
              </a:solidFill>
              <a:latin typeface="Franklin Gothic Book"/>
            </a:endParaRPr>
          </a:p>
          <a:p>
            <a:pPr fontAlgn="base"/>
            <a:r>
              <a:rPr lang="en-US" sz="2400" dirty="0">
                <a:solidFill>
                  <a:srgbClr val="004990"/>
                </a:solidFill>
                <a:latin typeface="Franklin Gothic Book"/>
              </a:rPr>
              <a:t>		 </a:t>
            </a:r>
            <a:r>
              <a:rPr lang="en-US" sz="2400" b="1" dirty="0">
                <a:solidFill>
                  <a:srgbClr val="004990"/>
                </a:solidFill>
                <a:latin typeface="Franklin Gothic Book"/>
              </a:rPr>
              <a:t>The “on the basis of sex” element must still be satisfied.</a:t>
            </a:r>
          </a:p>
          <a:p>
            <a:pPr lvl="1" fontAlgn="base"/>
            <a:endParaRPr lang="en-US" sz="2400" dirty="0">
              <a:solidFill>
                <a:srgbClr val="004990"/>
              </a:solidFill>
              <a:latin typeface="Franklin Gothic Book" panose="020B0503020102020204" pitchFamily="34" charset="0"/>
            </a:endParaRPr>
          </a:p>
        </p:txBody>
      </p:sp>
    </p:spTree>
    <p:extLst>
      <p:ext uri="{BB962C8B-B14F-4D97-AF65-F5344CB8AC3E}">
        <p14:creationId xmlns:p14="http://schemas.microsoft.com/office/powerpoint/2010/main" val="1632904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AB0E7-6696-E45A-4B1A-D632461D7BBE}"/>
              </a:ext>
            </a:extLst>
          </p:cNvPr>
          <p:cNvSpPr>
            <a:spLocks noGrp="1"/>
          </p:cNvSpPr>
          <p:nvPr>
            <p:ph type="title"/>
          </p:nvPr>
        </p:nvSpPr>
        <p:spPr>
          <a:xfrm>
            <a:off x="1330895" y="572361"/>
            <a:ext cx="9659112" cy="1325563"/>
          </a:xfrm>
        </p:spPr>
        <p:txBody>
          <a:bodyPr/>
          <a:lstStyle/>
          <a:p>
            <a:r>
              <a:rPr lang="en-US" dirty="0">
                <a:solidFill>
                  <a:schemeClr val="bg1"/>
                </a:solidFill>
                <a:latin typeface="Franklin Gothic Medium" panose="020B0603020102020204" pitchFamily="34" charset="0"/>
              </a:rPr>
              <a:t>PURPOSE OF THIS TITLE IX TRAINING</a:t>
            </a:r>
          </a:p>
        </p:txBody>
      </p:sp>
      <p:sp>
        <p:nvSpPr>
          <p:cNvPr id="3" name="Content Placeholder 2">
            <a:extLst>
              <a:ext uri="{FF2B5EF4-FFF2-40B4-BE49-F238E27FC236}">
                <a16:creationId xmlns:a16="http://schemas.microsoft.com/office/drawing/2014/main" id="{A7F8D3ED-2BB9-D1B7-E12F-1BE5D33AA46C}"/>
              </a:ext>
            </a:extLst>
          </p:cNvPr>
          <p:cNvSpPr>
            <a:spLocks noGrp="1"/>
          </p:cNvSpPr>
          <p:nvPr>
            <p:ph idx="1"/>
          </p:nvPr>
        </p:nvSpPr>
        <p:spPr>
          <a:xfrm>
            <a:off x="1438662" y="1813877"/>
            <a:ext cx="10223090" cy="4351338"/>
          </a:xfrm>
        </p:spPr>
        <p:txBody>
          <a:bodyPr>
            <a:normAutofit/>
          </a:bodyPr>
          <a:lstStyle/>
          <a:p>
            <a:pPr marL="0" indent="0" fontAlgn="base">
              <a:buNone/>
            </a:pPr>
            <a:r>
              <a:rPr lang="en-US" dirty="0">
                <a:solidFill>
                  <a:schemeClr val="bg1"/>
                </a:solidFill>
                <a:latin typeface="Franklin Gothic Book"/>
              </a:rPr>
              <a:t>This training is designed to address the following subjects:​</a:t>
            </a:r>
          </a:p>
          <a:p>
            <a:pPr lvl="1" fontAlgn="base">
              <a:buFont typeface="Wingdings"/>
              <a:buChar char="§"/>
            </a:pPr>
            <a:r>
              <a:rPr lang="en-US" sz="2800" dirty="0">
                <a:solidFill>
                  <a:schemeClr val="bg1"/>
                </a:solidFill>
                <a:latin typeface="Franklin Gothic Book"/>
              </a:rPr>
              <a:t>Jurisdiction and key definitions under Title IX​</a:t>
            </a:r>
          </a:p>
          <a:p>
            <a:pPr lvl="1">
              <a:buFont typeface="Wingdings"/>
              <a:buChar char="§"/>
            </a:pPr>
            <a:r>
              <a:rPr lang="en-US" sz="2800" dirty="0">
                <a:solidFill>
                  <a:schemeClr val="bg1"/>
                </a:solidFill>
                <a:latin typeface="Franklin Gothic Book"/>
              </a:rPr>
              <a:t>The terms of Webster University’s Title IX Policy on Sex Discrimination, Including Sexual Harassment</a:t>
            </a:r>
          </a:p>
          <a:p>
            <a:pPr lvl="1">
              <a:buFont typeface="Wingdings"/>
              <a:buChar char="§"/>
            </a:pPr>
            <a:r>
              <a:rPr lang="en-US" sz="2800" dirty="0">
                <a:solidFill>
                  <a:schemeClr val="bg1"/>
                </a:solidFill>
                <a:latin typeface="Franklin Gothic Book"/>
              </a:rPr>
              <a:t>Service in Title IX roles with impartiality</a:t>
            </a:r>
          </a:p>
          <a:p>
            <a:pPr lvl="2">
              <a:buFont typeface="Wingdings"/>
              <a:buChar char="§"/>
            </a:pPr>
            <a:r>
              <a:rPr lang="en-US" sz="2800" dirty="0">
                <a:solidFill>
                  <a:schemeClr val="bg1"/>
                </a:solidFill>
                <a:latin typeface="Franklin Gothic Book"/>
              </a:rPr>
              <a:t>Avoiding prejudgment of facts</a:t>
            </a:r>
          </a:p>
          <a:p>
            <a:pPr lvl="2">
              <a:buFont typeface="Wingdings"/>
              <a:buChar char="§"/>
            </a:pPr>
            <a:r>
              <a:rPr lang="en-US" sz="2800" dirty="0">
                <a:solidFill>
                  <a:schemeClr val="bg1"/>
                </a:solidFill>
                <a:latin typeface="Franklin Gothic Book"/>
              </a:rPr>
              <a:t>Recognizing conflicts of interest</a:t>
            </a:r>
          </a:p>
          <a:p>
            <a:pPr lvl="2">
              <a:buFont typeface="Wingdings"/>
              <a:buChar char="§"/>
            </a:pPr>
            <a:r>
              <a:rPr lang="en-US" sz="2800" dirty="0">
                <a:solidFill>
                  <a:schemeClr val="bg1"/>
                </a:solidFill>
                <a:latin typeface="Franklin Gothic Book"/>
              </a:rPr>
              <a:t>Avoiding bias</a:t>
            </a:r>
          </a:p>
          <a:p>
            <a:pPr lvl="1">
              <a:buFont typeface="Wingdings"/>
              <a:buChar char="§"/>
            </a:pPr>
            <a:r>
              <a:rPr lang="en-US" sz="2800" dirty="0">
                <a:solidFill>
                  <a:schemeClr val="bg1"/>
                </a:solidFill>
                <a:latin typeface="Franklin Gothic Book"/>
              </a:rPr>
              <a:t>Scope and functions of Title IX roles</a:t>
            </a:r>
          </a:p>
        </p:txBody>
      </p:sp>
    </p:spTree>
    <p:extLst>
      <p:ext uri="{BB962C8B-B14F-4D97-AF65-F5344CB8AC3E}">
        <p14:creationId xmlns:p14="http://schemas.microsoft.com/office/powerpoint/2010/main" val="1760560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92182-0BF8-77E5-6C59-B148966E0E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A13688-1BAC-B2AD-9857-CF697A235199}"/>
              </a:ext>
            </a:extLst>
          </p:cNvPr>
          <p:cNvSpPr>
            <a:spLocks noGrp="1"/>
          </p:cNvSpPr>
          <p:nvPr>
            <p:ph type="title"/>
          </p:nvPr>
        </p:nvSpPr>
        <p:spPr>
          <a:xfrm>
            <a:off x="405384" y="356907"/>
            <a:ext cx="11381232" cy="1325563"/>
          </a:xfrm>
        </p:spPr>
        <p:txBody>
          <a:bodyPr>
            <a:normAutofit/>
          </a:bodyPr>
          <a:lstStyle/>
          <a:p>
            <a:pPr algn="ctr"/>
            <a:r>
              <a:rPr lang="en-US" dirty="0">
                <a:solidFill>
                  <a:srgbClr val="3A4E84"/>
                </a:solidFill>
                <a:latin typeface="Franklin Gothic Medium" panose="020B0603020102020204" pitchFamily="34" charset="0"/>
              </a:rPr>
              <a:t>STALKING</a:t>
            </a:r>
          </a:p>
        </p:txBody>
      </p:sp>
      <p:sp>
        <p:nvSpPr>
          <p:cNvPr id="5" name="TextBox 4">
            <a:extLst>
              <a:ext uri="{FF2B5EF4-FFF2-40B4-BE49-F238E27FC236}">
                <a16:creationId xmlns:a16="http://schemas.microsoft.com/office/drawing/2014/main" id="{6C0E3CB9-F347-0047-EDFE-90C77439A546}"/>
              </a:ext>
            </a:extLst>
          </p:cNvPr>
          <p:cNvSpPr txBox="1"/>
          <p:nvPr/>
        </p:nvSpPr>
        <p:spPr>
          <a:xfrm>
            <a:off x="789432" y="1682470"/>
            <a:ext cx="11155680" cy="4370427"/>
          </a:xfrm>
          <a:prstGeom prst="rect">
            <a:avLst/>
          </a:prstGeom>
          <a:noFill/>
        </p:spPr>
        <p:txBody>
          <a:bodyPr wrap="square" rtlCol="0">
            <a:spAutoFit/>
          </a:bodyPr>
          <a:lstStyle/>
          <a:p>
            <a:pPr fontAlgn="base"/>
            <a:r>
              <a:rPr lang="en-US" sz="2400" dirty="0">
                <a:solidFill>
                  <a:srgbClr val="004990"/>
                </a:solidFill>
                <a:latin typeface="Franklin Gothic Book"/>
              </a:rPr>
              <a:t>The statutory definition of “Stalking” is: </a:t>
            </a:r>
          </a:p>
          <a:p>
            <a:pPr fontAlgn="base"/>
            <a:endParaRPr lang="en-US" sz="2400" dirty="0">
              <a:solidFill>
                <a:srgbClr val="004990"/>
              </a:solidFill>
              <a:latin typeface="Franklin Gothic Book"/>
            </a:endParaRPr>
          </a:p>
          <a:p>
            <a:pPr fontAlgn="base"/>
            <a:r>
              <a:rPr lang="en-US" sz="2400" dirty="0">
                <a:solidFill>
                  <a:srgbClr val="004990"/>
                </a:solidFill>
                <a:latin typeface="Franklin Gothic Book"/>
              </a:rPr>
              <a:t>Engaging in a course of conduct directed at a specific person that would cause a reasonable person to </a:t>
            </a:r>
          </a:p>
          <a:p>
            <a:pPr marL="857250" lvl="1" indent="-457200" fontAlgn="base">
              <a:buFont typeface="+mj-lt"/>
              <a:buAutoNum type="alphaLcParenR"/>
            </a:pPr>
            <a:r>
              <a:rPr lang="en-US" sz="2400" dirty="0">
                <a:solidFill>
                  <a:srgbClr val="004990"/>
                </a:solidFill>
                <a:latin typeface="Franklin Gothic Book"/>
              </a:rPr>
              <a:t>fear for their safety or the safety of others; or</a:t>
            </a:r>
          </a:p>
          <a:p>
            <a:pPr marL="857250" lvl="1" indent="-457200" fontAlgn="base">
              <a:buFont typeface="+mj-lt"/>
              <a:buAutoNum type="alphaLcParenR"/>
            </a:pPr>
            <a:r>
              <a:rPr lang="en-US" sz="2400" dirty="0">
                <a:solidFill>
                  <a:srgbClr val="004990"/>
                </a:solidFill>
                <a:latin typeface="Franklin Gothic Book"/>
              </a:rPr>
              <a:t>suffer substantial emotional distress. </a:t>
            </a:r>
          </a:p>
          <a:p>
            <a:pPr fontAlgn="base"/>
            <a:r>
              <a:rPr lang="en-US" sz="1400" i="1" dirty="0">
                <a:solidFill>
                  <a:srgbClr val="004990"/>
                </a:solidFill>
                <a:latin typeface="Franklin Gothic Book"/>
              </a:rPr>
              <a:t>See</a:t>
            </a:r>
            <a:r>
              <a:rPr lang="en-US" sz="1400" dirty="0">
                <a:solidFill>
                  <a:srgbClr val="004990"/>
                </a:solidFill>
                <a:latin typeface="Franklin Gothic Book"/>
              </a:rPr>
              <a:t> 34 U.S.C. § 12291(a)(30).</a:t>
            </a:r>
          </a:p>
          <a:p>
            <a:pPr fontAlgn="base">
              <a:buFont typeface="Wingdings" panose="05000000000000000000" pitchFamily="2" charset="2"/>
              <a:buChar char="§"/>
            </a:pPr>
            <a:endParaRPr lang="en-US" sz="2400" dirty="0">
              <a:solidFill>
                <a:srgbClr val="004990"/>
              </a:solidFill>
              <a:latin typeface="Franklin Gothic Book"/>
            </a:endParaRPr>
          </a:p>
          <a:p>
            <a:pPr fontAlgn="base">
              <a:buFont typeface="Wingdings" panose="05000000000000000000" pitchFamily="2" charset="2"/>
              <a:buChar char="§"/>
            </a:pPr>
            <a:endParaRPr lang="en-US" sz="2400" dirty="0">
              <a:solidFill>
                <a:srgbClr val="004990"/>
              </a:solidFill>
              <a:latin typeface="Franklin Gothic Book"/>
            </a:endParaRPr>
          </a:p>
          <a:p>
            <a:pPr fontAlgn="base">
              <a:buFont typeface="Wingdings" panose="05000000000000000000" pitchFamily="2" charset="2"/>
              <a:buChar char="§"/>
            </a:pPr>
            <a:r>
              <a:rPr lang="en-US" sz="2400" dirty="0">
                <a:solidFill>
                  <a:srgbClr val="004990"/>
                </a:solidFill>
                <a:latin typeface="Franklin Gothic Book"/>
              </a:rPr>
              <a:t>Stalking must be “on the basis of sex” to constitute Title IX sexual harassment</a:t>
            </a:r>
          </a:p>
          <a:p>
            <a:pPr fontAlgn="base">
              <a:buFont typeface="Wingdings" panose="05000000000000000000" pitchFamily="2" charset="2"/>
              <a:buChar char="§"/>
            </a:pPr>
            <a:r>
              <a:rPr lang="en-US" sz="2400" dirty="0">
                <a:solidFill>
                  <a:srgbClr val="004990"/>
                </a:solidFill>
                <a:latin typeface="Franklin Gothic Book"/>
              </a:rPr>
              <a:t>Other forms of stalking that are not sex-based (e.g., stalking an athlete due to celebrity worship rather than sex)</a:t>
            </a:r>
            <a:endParaRPr lang="en-US" sz="2400" dirty="0">
              <a:solidFill>
                <a:srgbClr val="004990"/>
              </a:solidFill>
              <a:latin typeface="Franklin Gothic Book" panose="020B0503020102020204" pitchFamily="34" charset="0"/>
            </a:endParaRPr>
          </a:p>
        </p:txBody>
      </p:sp>
    </p:spTree>
    <p:extLst>
      <p:ext uri="{BB962C8B-B14F-4D97-AF65-F5344CB8AC3E}">
        <p14:creationId xmlns:p14="http://schemas.microsoft.com/office/powerpoint/2010/main" val="3696786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08687-F219-60EB-E716-AAAD7B3ABA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BDE37A-1F10-38F3-87DB-A7780B5384A4}"/>
              </a:ext>
            </a:extLst>
          </p:cNvPr>
          <p:cNvSpPr>
            <a:spLocks noGrp="1"/>
          </p:cNvSpPr>
          <p:nvPr>
            <p:ph type="title"/>
          </p:nvPr>
        </p:nvSpPr>
        <p:spPr>
          <a:xfrm>
            <a:off x="728915" y="134883"/>
            <a:ext cx="9659112" cy="1325563"/>
          </a:xfrm>
        </p:spPr>
        <p:txBody>
          <a:bodyPr>
            <a:normAutofit/>
          </a:bodyPr>
          <a:lstStyle/>
          <a:p>
            <a:r>
              <a:rPr lang="en-US" sz="4000" dirty="0">
                <a:solidFill>
                  <a:schemeClr val="bg1"/>
                </a:solidFill>
                <a:latin typeface="Franklin Gothic Medium" panose="020B0603020102020204" pitchFamily="34" charset="0"/>
              </a:rPr>
              <a:t>SCENARIO 3</a:t>
            </a:r>
          </a:p>
        </p:txBody>
      </p:sp>
      <p:sp>
        <p:nvSpPr>
          <p:cNvPr id="3" name="Content Placeholder 2">
            <a:extLst>
              <a:ext uri="{FF2B5EF4-FFF2-40B4-BE49-F238E27FC236}">
                <a16:creationId xmlns:a16="http://schemas.microsoft.com/office/drawing/2014/main" id="{BBE40017-8492-0FB0-330A-BC4664EAC03C}"/>
              </a:ext>
            </a:extLst>
          </p:cNvPr>
          <p:cNvSpPr>
            <a:spLocks noGrp="1"/>
          </p:cNvSpPr>
          <p:nvPr>
            <p:ph idx="1"/>
          </p:nvPr>
        </p:nvSpPr>
        <p:spPr>
          <a:xfrm>
            <a:off x="728915" y="1132559"/>
            <a:ext cx="10911840" cy="4351338"/>
          </a:xfrm>
        </p:spPr>
        <p:txBody>
          <a:bodyPr>
            <a:noAutofit/>
          </a:bodyPr>
          <a:lstStyle/>
          <a:p>
            <a:pPr marL="0" indent="0">
              <a:buNone/>
            </a:pPr>
            <a:r>
              <a:rPr lang="en-US" dirty="0">
                <a:solidFill>
                  <a:schemeClr val="bg1"/>
                </a:solidFill>
                <a:latin typeface="Franklin Gothic Book" panose="020B0503020102020204" pitchFamily="34" charset="0"/>
              </a:rPr>
              <a:t>A Webster student has informed you that they recently broke-up with their girlfriend who is also a Webster student. The split was amicable, and they agreed to stay friends. However, after a couple of weeks, the Reporting Party (“RP”) said they noticed that when they come out of class, their ex is always standing in the hallway outside of the classroom and wanting to know what they are up to. The ex also saw RP talking to another girl on campus and texted RP, asking who the other girl is and why RP was talking to her. The ex then started sending inappropriate Instagram messages and threatening text messages to RP.  </a:t>
            </a:r>
          </a:p>
          <a:p>
            <a:r>
              <a:rPr lang="en-US" dirty="0">
                <a:solidFill>
                  <a:schemeClr val="bg1"/>
                </a:solidFill>
                <a:latin typeface="Franklin Gothic Book" panose="020B0503020102020204" pitchFamily="34" charset="0"/>
              </a:rPr>
              <a:t>What should happen next?</a:t>
            </a:r>
          </a:p>
          <a:p>
            <a:r>
              <a:rPr lang="en-US" dirty="0">
                <a:solidFill>
                  <a:schemeClr val="bg1"/>
                </a:solidFill>
                <a:latin typeface="Franklin Gothic Book" panose="020B0503020102020204" pitchFamily="34" charset="0"/>
              </a:rPr>
              <a:t>What if the ex attends Maryville instead of Webster? Does this information change Title IX’s jurisdiction over this matter?</a:t>
            </a:r>
          </a:p>
          <a:p>
            <a:pPr fontAlgn="base"/>
            <a:endParaRPr lang="en-US" sz="2000" dirty="0">
              <a:solidFill>
                <a:schemeClr val="bg1"/>
              </a:solidFill>
              <a:latin typeface="Franklin Gothic Book"/>
            </a:endParaRPr>
          </a:p>
        </p:txBody>
      </p:sp>
    </p:spTree>
    <p:extLst>
      <p:ext uri="{BB962C8B-B14F-4D97-AF65-F5344CB8AC3E}">
        <p14:creationId xmlns:p14="http://schemas.microsoft.com/office/powerpoint/2010/main" val="24444976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8A202-1B75-AFC5-CB7C-438BC69D3C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5908A4-BE9E-0C2C-9032-BFC3E5646BAB}"/>
              </a:ext>
            </a:extLst>
          </p:cNvPr>
          <p:cNvSpPr>
            <a:spLocks noGrp="1"/>
          </p:cNvSpPr>
          <p:nvPr>
            <p:ph type="title"/>
          </p:nvPr>
        </p:nvSpPr>
        <p:spPr>
          <a:xfrm>
            <a:off x="728915" y="134883"/>
            <a:ext cx="9659112" cy="1325563"/>
          </a:xfrm>
        </p:spPr>
        <p:txBody>
          <a:bodyPr>
            <a:normAutofit/>
          </a:bodyPr>
          <a:lstStyle/>
          <a:p>
            <a:r>
              <a:rPr lang="en-US" sz="4000" dirty="0">
                <a:solidFill>
                  <a:schemeClr val="bg1"/>
                </a:solidFill>
                <a:latin typeface="Franklin Gothic Medium" panose="020B0603020102020204" pitchFamily="34" charset="0"/>
              </a:rPr>
              <a:t>SCENARIO 4</a:t>
            </a:r>
          </a:p>
        </p:txBody>
      </p:sp>
      <p:sp>
        <p:nvSpPr>
          <p:cNvPr id="3" name="Content Placeholder 2">
            <a:extLst>
              <a:ext uri="{FF2B5EF4-FFF2-40B4-BE49-F238E27FC236}">
                <a16:creationId xmlns:a16="http://schemas.microsoft.com/office/drawing/2014/main" id="{DD20FD15-AE75-E4C9-8343-29ECEC4F0AF2}"/>
              </a:ext>
            </a:extLst>
          </p:cNvPr>
          <p:cNvSpPr>
            <a:spLocks noGrp="1"/>
          </p:cNvSpPr>
          <p:nvPr>
            <p:ph idx="1"/>
          </p:nvPr>
        </p:nvSpPr>
        <p:spPr>
          <a:xfrm>
            <a:off x="728915" y="1253331"/>
            <a:ext cx="10911840" cy="4351338"/>
          </a:xfrm>
        </p:spPr>
        <p:txBody>
          <a:bodyPr>
            <a:noAutofit/>
          </a:bodyPr>
          <a:lstStyle/>
          <a:p>
            <a:pPr marL="176213" lvl="1" indent="0" fontAlgn="base">
              <a:buNone/>
            </a:pPr>
            <a:r>
              <a:rPr lang="en-US" sz="2800" dirty="0">
                <a:solidFill>
                  <a:schemeClr val="bg1"/>
                </a:solidFill>
                <a:latin typeface="Franklin Gothic Book"/>
              </a:rPr>
              <a:t>A student discloses that they are being “sexually blackmailed” by a fellow student with whom they had a previous sexual relationship but are not currently together.</a:t>
            </a:r>
          </a:p>
          <a:p>
            <a:pPr marL="176213" lvl="1" indent="0" fontAlgn="base">
              <a:buNone/>
            </a:pPr>
            <a:r>
              <a:rPr lang="en-US" sz="2800" dirty="0">
                <a:solidFill>
                  <a:schemeClr val="bg1"/>
                </a:solidFill>
                <a:latin typeface="Franklin Gothic Book"/>
              </a:rPr>
              <a:t>Specifically, the complainant has received multiple threats via text messages and emails that sexually explicit content of the complainant will be posted if the complainant does not talk to the respondent.</a:t>
            </a:r>
          </a:p>
          <a:p>
            <a:pPr marL="519113" lvl="1" indent="-342900" fontAlgn="base">
              <a:buFont typeface="Wingdings" panose="05000000000000000000" pitchFamily="2" charset="2"/>
              <a:buChar char="§"/>
            </a:pPr>
            <a:r>
              <a:rPr lang="en-US" sz="2800" dirty="0">
                <a:solidFill>
                  <a:schemeClr val="bg1"/>
                </a:solidFill>
                <a:latin typeface="Franklin Gothic Book"/>
              </a:rPr>
              <a:t>Considerations?</a:t>
            </a:r>
          </a:p>
          <a:p>
            <a:pPr marL="519113" lvl="1" indent="-342900" fontAlgn="base">
              <a:buFont typeface="Wingdings" panose="05000000000000000000" pitchFamily="2" charset="2"/>
              <a:buChar char="§"/>
            </a:pPr>
            <a:r>
              <a:rPr lang="en-US" sz="2800" dirty="0">
                <a:solidFill>
                  <a:schemeClr val="bg1"/>
                </a:solidFill>
                <a:latin typeface="Franklin Gothic Book"/>
              </a:rPr>
              <a:t>Next steps?</a:t>
            </a:r>
          </a:p>
          <a:p>
            <a:pPr marL="519113" lvl="1" indent="-342900" fontAlgn="base">
              <a:buFont typeface="Wingdings" panose="05000000000000000000" pitchFamily="2" charset="2"/>
              <a:buChar char="§"/>
            </a:pPr>
            <a:endParaRPr lang="en-US" sz="2800" dirty="0">
              <a:solidFill>
                <a:schemeClr val="bg1"/>
              </a:solidFill>
              <a:latin typeface="Franklin Gothic Book"/>
            </a:endParaRPr>
          </a:p>
          <a:p>
            <a:pPr marL="633413" lvl="1" indent="-457200" fontAlgn="base">
              <a:buFont typeface="+mj-lt"/>
              <a:buAutoNum type="arabicPeriod"/>
            </a:pPr>
            <a:r>
              <a:rPr lang="en-US" sz="2800" dirty="0">
                <a:solidFill>
                  <a:schemeClr val="bg1"/>
                </a:solidFill>
                <a:latin typeface="Franklin Gothic Book"/>
              </a:rPr>
              <a:t>What if the complainant has a history of academic probation and withdrawals from classes?</a:t>
            </a:r>
          </a:p>
          <a:p>
            <a:pPr fontAlgn="base"/>
            <a:endParaRPr lang="en-US" sz="2000" dirty="0">
              <a:solidFill>
                <a:schemeClr val="bg1"/>
              </a:solidFill>
              <a:latin typeface="Franklin Gothic Book"/>
            </a:endParaRPr>
          </a:p>
        </p:txBody>
      </p:sp>
    </p:spTree>
    <p:extLst>
      <p:ext uri="{BB962C8B-B14F-4D97-AF65-F5344CB8AC3E}">
        <p14:creationId xmlns:p14="http://schemas.microsoft.com/office/powerpoint/2010/main" val="1327135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6BA59"/>
        </a:solidFill>
        <a:effectLst/>
      </p:bgPr>
    </p:bg>
    <p:spTree>
      <p:nvGrpSpPr>
        <p:cNvPr id="1" name="">
          <a:extLst>
            <a:ext uri="{FF2B5EF4-FFF2-40B4-BE49-F238E27FC236}">
              <a16:creationId xmlns:a16="http://schemas.microsoft.com/office/drawing/2014/main" id="{46B45391-842E-481A-A7CE-670183EB4C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C14DB8-390D-ED9B-E4B4-4B26E193D6F0}"/>
              </a:ext>
            </a:extLst>
          </p:cNvPr>
          <p:cNvSpPr>
            <a:spLocks noGrp="1"/>
          </p:cNvSpPr>
          <p:nvPr>
            <p:ph type="ctrTitle"/>
          </p:nvPr>
        </p:nvSpPr>
        <p:spPr>
          <a:xfrm>
            <a:off x="463296" y="1366203"/>
            <a:ext cx="11265408" cy="2387600"/>
          </a:xfrm>
        </p:spPr>
        <p:txBody>
          <a:bodyPr>
            <a:normAutofit/>
          </a:bodyPr>
          <a:lstStyle/>
          <a:p>
            <a:r>
              <a:rPr lang="en-US" dirty="0">
                <a:solidFill>
                  <a:schemeClr val="bg1"/>
                </a:solidFill>
                <a:latin typeface="Franklin Gothic Medium" panose="020B0603020102020204" pitchFamily="34" charset="0"/>
              </a:rPr>
              <a:t>CONSENT AND INCAPACITATION</a:t>
            </a:r>
          </a:p>
        </p:txBody>
      </p:sp>
    </p:spTree>
    <p:extLst>
      <p:ext uri="{BB962C8B-B14F-4D97-AF65-F5344CB8AC3E}">
        <p14:creationId xmlns:p14="http://schemas.microsoft.com/office/powerpoint/2010/main" val="4149634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DC328-E467-0CBD-1456-0DF4C0BCF8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1BD6F9-3A66-93E5-6E68-ABF5D7EA1CD2}"/>
              </a:ext>
            </a:extLst>
          </p:cNvPr>
          <p:cNvSpPr>
            <a:spLocks noGrp="1"/>
          </p:cNvSpPr>
          <p:nvPr>
            <p:ph type="title"/>
          </p:nvPr>
        </p:nvSpPr>
        <p:spPr>
          <a:xfrm>
            <a:off x="405384" y="356907"/>
            <a:ext cx="11381232" cy="1325563"/>
          </a:xfrm>
        </p:spPr>
        <p:txBody>
          <a:bodyPr>
            <a:normAutofit/>
          </a:bodyPr>
          <a:lstStyle/>
          <a:p>
            <a:pPr algn="ctr"/>
            <a:r>
              <a:rPr lang="en-US" dirty="0">
                <a:solidFill>
                  <a:srgbClr val="3A4E84"/>
                </a:solidFill>
                <a:latin typeface="Franklin Gothic Medium" panose="020B0603020102020204" pitchFamily="34" charset="0"/>
              </a:rPr>
              <a:t>ALCOHOL</a:t>
            </a:r>
          </a:p>
        </p:txBody>
      </p:sp>
      <p:sp>
        <p:nvSpPr>
          <p:cNvPr id="5" name="TextBox 4">
            <a:extLst>
              <a:ext uri="{FF2B5EF4-FFF2-40B4-BE49-F238E27FC236}">
                <a16:creationId xmlns:a16="http://schemas.microsoft.com/office/drawing/2014/main" id="{20425133-E9B1-0EE7-6401-B9E31BF48B2B}"/>
              </a:ext>
            </a:extLst>
          </p:cNvPr>
          <p:cNvSpPr txBox="1"/>
          <p:nvPr/>
        </p:nvSpPr>
        <p:spPr>
          <a:xfrm>
            <a:off x="777240" y="1389862"/>
            <a:ext cx="11155680" cy="4524315"/>
          </a:xfrm>
          <a:prstGeom prst="rect">
            <a:avLst/>
          </a:prstGeom>
          <a:noFill/>
        </p:spPr>
        <p:txBody>
          <a:bodyPr wrap="square" rtlCol="0">
            <a:spAutoFit/>
          </a:bodyPr>
          <a:lstStyle/>
          <a:p>
            <a:r>
              <a:rPr lang="en-US" b="1" dirty="0">
                <a:solidFill>
                  <a:srgbClr val="004990"/>
                </a:solidFill>
                <a:latin typeface="Franklin Gothic Book" panose="020B0503020102020204" pitchFamily="34" charset="0"/>
              </a:rPr>
              <a:t>Alcohol use does not cause sexual assault, but it can be a major contributing factor. </a:t>
            </a:r>
          </a:p>
          <a:p>
            <a:r>
              <a:rPr lang="en-US" dirty="0">
                <a:solidFill>
                  <a:srgbClr val="004990"/>
                </a:solidFill>
                <a:latin typeface="Franklin Gothic Book" panose="020B0503020102020204" pitchFamily="34" charset="0"/>
              </a:rPr>
              <a:t>Research studies have found that about 50% of sexual assaults on college campuses involve a situation in which the perpetrator, the victim, or both were consuming alcohol.</a:t>
            </a:r>
          </a:p>
          <a:p>
            <a:r>
              <a:rPr lang="en-US" dirty="0">
                <a:solidFill>
                  <a:srgbClr val="004990"/>
                </a:solidFill>
                <a:latin typeface="Franklin Gothic Book" panose="020B0503020102020204" pitchFamily="34" charset="0"/>
              </a:rPr>
              <a:t>Sexual assaults were more likely to occur in settings where alcohol was consumed (e.g., parties, bars). Potential perpetrators seek out such settings as a way of finding vulnerable individuals.  </a:t>
            </a:r>
          </a:p>
          <a:p>
            <a:endParaRPr lang="en-US" dirty="0">
              <a:solidFill>
                <a:srgbClr val="004990"/>
              </a:solidFill>
              <a:latin typeface="Franklin Gothic Book" panose="020B0503020102020204" pitchFamily="34" charset="0"/>
            </a:endParaRPr>
          </a:p>
          <a:p>
            <a:r>
              <a:rPr lang="en-US" b="1" dirty="0">
                <a:solidFill>
                  <a:srgbClr val="004990"/>
                </a:solidFill>
                <a:latin typeface="Franklin Gothic Book" panose="020B0503020102020204" pitchFamily="34" charset="0"/>
              </a:rPr>
              <a:t>Sexual assaults involving alcohol more often occur among individuals who know each other casually as acquaintances, rather than among individuals in romantic relationships. </a:t>
            </a:r>
          </a:p>
          <a:p>
            <a:endParaRPr lang="en-US" b="1" dirty="0">
              <a:solidFill>
                <a:srgbClr val="004990"/>
              </a:solidFill>
              <a:latin typeface="Franklin Gothic Book" panose="020B0503020102020204" pitchFamily="34" charset="0"/>
            </a:endParaRPr>
          </a:p>
          <a:p>
            <a:r>
              <a:rPr lang="en-US" b="1" dirty="0">
                <a:solidFill>
                  <a:srgbClr val="004990"/>
                </a:solidFill>
                <a:latin typeface="Franklin Gothic Book" panose="020B0503020102020204" pitchFamily="34" charset="0"/>
              </a:rPr>
              <a:t>Alcohol consumption is associated with aggression and loss of inhibition.</a:t>
            </a:r>
          </a:p>
          <a:p>
            <a:r>
              <a:rPr lang="en-US" dirty="0">
                <a:solidFill>
                  <a:srgbClr val="004990"/>
                </a:solidFill>
                <a:latin typeface="Franklin Gothic Book" panose="020B0503020102020204" pitchFamily="34" charset="0"/>
              </a:rPr>
              <a:t>Several decades of research have demonstrated that alcohol can increase the likelihood of intimate partner violence. When a relationship situation is potentially dangerous, alcohol can be seen as “adding fuel to the fire.” </a:t>
            </a:r>
          </a:p>
          <a:p>
            <a:r>
              <a:rPr lang="en-US" dirty="0">
                <a:solidFill>
                  <a:srgbClr val="004990"/>
                </a:solidFill>
                <a:latin typeface="Franklin Gothic Book" panose="020B0503020102020204" pitchFamily="34" charset="0"/>
              </a:rPr>
              <a:t>Alcohol might increase sexual arousal, disinhibition, and aggression among perpetrators; heavier drinkers also have personality characteristics that are associated with perpetration (e.g., antisocial behavior, orientation toward impersonal sex).</a:t>
            </a:r>
          </a:p>
          <a:p>
            <a:r>
              <a:rPr lang="en-US" dirty="0">
                <a:solidFill>
                  <a:srgbClr val="004990"/>
                </a:solidFill>
                <a:latin typeface="Franklin Gothic Book" panose="020B0503020102020204" pitchFamily="34" charset="0"/>
              </a:rPr>
              <a:t>Perpetrators might also use alcohol as a means to justify their behavior or diminish their level of responsibility.</a:t>
            </a:r>
          </a:p>
        </p:txBody>
      </p:sp>
      <p:sp>
        <p:nvSpPr>
          <p:cNvPr id="4" name="TextBox 3">
            <a:extLst>
              <a:ext uri="{FF2B5EF4-FFF2-40B4-BE49-F238E27FC236}">
                <a16:creationId xmlns:a16="http://schemas.microsoft.com/office/drawing/2014/main" id="{CDFFACD6-3D12-458F-E615-EF749BFBCF04}"/>
              </a:ext>
            </a:extLst>
          </p:cNvPr>
          <p:cNvSpPr txBox="1"/>
          <p:nvPr/>
        </p:nvSpPr>
        <p:spPr>
          <a:xfrm>
            <a:off x="777240" y="6034963"/>
            <a:ext cx="9525000" cy="369332"/>
          </a:xfrm>
          <a:prstGeom prst="rect">
            <a:avLst/>
          </a:prstGeom>
          <a:noFill/>
        </p:spPr>
        <p:txBody>
          <a:bodyPr wrap="square">
            <a:spAutoFit/>
          </a:bodyPr>
          <a:lstStyle/>
          <a:p>
            <a:r>
              <a:rPr lang="en-US" sz="1800" dirty="0">
                <a:solidFill>
                  <a:srgbClr val="004990"/>
                </a:solidFill>
                <a:latin typeface="Franklin Gothic Book" panose="020B0503020102020204" pitchFamily="34" charset="0"/>
              </a:rPr>
              <a:t>SOURCE:</a:t>
            </a:r>
            <a:r>
              <a:rPr lang="en-US" dirty="0">
                <a:solidFill>
                  <a:srgbClr val="004990"/>
                </a:solidFill>
                <a:latin typeface="Franklin Gothic Book" panose="020B0503020102020204" pitchFamily="34" charset="0"/>
              </a:rPr>
              <a:t> NIH Sexual Assault PDF: h</a:t>
            </a:r>
            <a:r>
              <a:rPr lang="en-US" sz="1800" dirty="0">
                <a:solidFill>
                  <a:srgbClr val="004990"/>
                </a:solidFill>
                <a:latin typeface="Franklin Gothic Book" panose="020B0503020102020204" pitchFamily="34" charset="0"/>
              </a:rPr>
              <a:t>ttps://nida.nih.gov/sites/default/files/sexualassault.pdf</a:t>
            </a:r>
          </a:p>
        </p:txBody>
      </p:sp>
    </p:spTree>
    <p:extLst>
      <p:ext uri="{BB962C8B-B14F-4D97-AF65-F5344CB8AC3E}">
        <p14:creationId xmlns:p14="http://schemas.microsoft.com/office/powerpoint/2010/main" val="28969674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ADA94-C33C-D160-7FDE-755BE3AE98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11628B-C38F-A9E6-FF47-FF4AD6884160}"/>
              </a:ext>
            </a:extLst>
          </p:cNvPr>
          <p:cNvSpPr>
            <a:spLocks noGrp="1"/>
          </p:cNvSpPr>
          <p:nvPr>
            <p:ph type="title"/>
          </p:nvPr>
        </p:nvSpPr>
        <p:spPr>
          <a:xfrm>
            <a:off x="405384" y="356907"/>
            <a:ext cx="11381232" cy="1325563"/>
          </a:xfrm>
        </p:spPr>
        <p:txBody>
          <a:bodyPr>
            <a:normAutofit/>
          </a:bodyPr>
          <a:lstStyle/>
          <a:p>
            <a:pPr algn="ctr"/>
            <a:r>
              <a:rPr lang="en-US" dirty="0">
                <a:solidFill>
                  <a:srgbClr val="3A4E84"/>
                </a:solidFill>
                <a:latin typeface="Franklin Gothic Medium" panose="020B0603020102020204" pitchFamily="34" charset="0"/>
              </a:rPr>
              <a:t>WHAT IS CONSENT?</a:t>
            </a:r>
          </a:p>
        </p:txBody>
      </p:sp>
      <p:sp>
        <p:nvSpPr>
          <p:cNvPr id="5" name="TextBox 4">
            <a:extLst>
              <a:ext uri="{FF2B5EF4-FFF2-40B4-BE49-F238E27FC236}">
                <a16:creationId xmlns:a16="http://schemas.microsoft.com/office/drawing/2014/main" id="{69928637-7CEB-8DA4-5C34-561AED094C63}"/>
              </a:ext>
            </a:extLst>
          </p:cNvPr>
          <p:cNvSpPr txBox="1"/>
          <p:nvPr/>
        </p:nvSpPr>
        <p:spPr>
          <a:xfrm>
            <a:off x="2081784" y="2036038"/>
            <a:ext cx="8403336" cy="3046988"/>
          </a:xfrm>
          <a:prstGeom prst="rect">
            <a:avLst/>
          </a:prstGeom>
          <a:noFill/>
        </p:spPr>
        <p:txBody>
          <a:bodyPr wrap="square" rtlCol="0">
            <a:spAutoFit/>
          </a:bodyPr>
          <a:lstStyle/>
          <a:p>
            <a:pPr fontAlgn="base">
              <a:buFont typeface="Wingdings"/>
              <a:buChar char="§"/>
            </a:pPr>
            <a:r>
              <a:rPr lang="en-US" sz="3200" dirty="0">
                <a:solidFill>
                  <a:srgbClr val="004990"/>
                </a:solidFill>
                <a:latin typeface="Franklin Gothic Book"/>
              </a:rPr>
              <a:t>Central topic for cases involving sexual misconduct​</a:t>
            </a:r>
            <a:endParaRPr lang="en-US" sz="3200" dirty="0"/>
          </a:p>
          <a:p>
            <a:pPr fontAlgn="base">
              <a:buFont typeface="Wingdings"/>
              <a:buChar char="§"/>
            </a:pPr>
            <a:endParaRPr lang="en-US" sz="3200" dirty="0">
              <a:solidFill>
                <a:srgbClr val="004990"/>
              </a:solidFill>
              <a:latin typeface="Franklin Gothic Book"/>
            </a:endParaRPr>
          </a:p>
          <a:p>
            <a:pPr fontAlgn="base">
              <a:buFont typeface="Wingdings"/>
              <a:buChar char="§"/>
            </a:pPr>
            <a:r>
              <a:rPr lang="en-US" sz="3200" dirty="0">
                <a:solidFill>
                  <a:srgbClr val="004990"/>
                </a:solidFill>
                <a:latin typeface="Franklin Gothic Book"/>
              </a:rPr>
              <a:t>What is consent?​</a:t>
            </a:r>
          </a:p>
          <a:p>
            <a:pPr fontAlgn="base">
              <a:buFont typeface="Wingdings"/>
              <a:buChar char="§"/>
            </a:pPr>
            <a:endParaRPr lang="en-US" sz="3200" dirty="0">
              <a:solidFill>
                <a:srgbClr val="004990"/>
              </a:solidFill>
              <a:latin typeface="Franklin Gothic Book"/>
            </a:endParaRPr>
          </a:p>
          <a:p>
            <a:pPr fontAlgn="base">
              <a:buFont typeface="Wingdings"/>
              <a:buChar char="§"/>
            </a:pPr>
            <a:r>
              <a:rPr lang="en-US" sz="3200" dirty="0">
                <a:solidFill>
                  <a:srgbClr val="004990"/>
                </a:solidFill>
                <a:latin typeface="Franklin Gothic Book"/>
              </a:rPr>
              <a:t>What is </a:t>
            </a:r>
            <a:r>
              <a:rPr lang="en-US" sz="3200" b="1" u="sng" dirty="0">
                <a:solidFill>
                  <a:srgbClr val="004990"/>
                </a:solidFill>
                <a:latin typeface="Franklin Gothic Book"/>
              </a:rPr>
              <a:t>not</a:t>
            </a:r>
            <a:r>
              <a:rPr lang="en-US" sz="3200" dirty="0">
                <a:solidFill>
                  <a:srgbClr val="004990"/>
                </a:solidFill>
                <a:latin typeface="Franklin Gothic Book"/>
              </a:rPr>
              <a:t> consent?</a:t>
            </a:r>
          </a:p>
        </p:txBody>
      </p:sp>
    </p:spTree>
    <p:extLst>
      <p:ext uri="{BB962C8B-B14F-4D97-AF65-F5344CB8AC3E}">
        <p14:creationId xmlns:p14="http://schemas.microsoft.com/office/powerpoint/2010/main" val="35780938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C517C-2481-8CAA-ED15-816F8593F1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1E5EF1-5046-31AF-1669-A47E4CC9A071}"/>
              </a:ext>
            </a:extLst>
          </p:cNvPr>
          <p:cNvSpPr>
            <a:spLocks noGrp="1"/>
          </p:cNvSpPr>
          <p:nvPr>
            <p:ph type="title"/>
          </p:nvPr>
        </p:nvSpPr>
        <p:spPr>
          <a:xfrm>
            <a:off x="405384" y="356907"/>
            <a:ext cx="11381232" cy="1325563"/>
          </a:xfrm>
        </p:spPr>
        <p:txBody>
          <a:bodyPr>
            <a:normAutofit/>
          </a:bodyPr>
          <a:lstStyle/>
          <a:p>
            <a:pPr algn="ctr"/>
            <a:r>
              <a:rPr lang="en-US" dirty="0">
                <a:solidFill>
                  <a:srgbClr val="3A4E84"/>
                </a:solidFill>
                <a:latin typeface="Franklin Gothic Medium" panose="020B0603020102020204" pitchFamily="34" charset="0"/>
              </a:rPr>
              <a:t>CONSENT DEFINITION</a:t>
            </a:r>
          </a:p>
        </p:txBody>
      </p:sp>
      <p:sp>
        <p:nvSpPr>
          <p:cNvPr id="5" name="TextBox 4">
            <a:extLst>
              <a:ext uri="{FF2B5EF4-FFF2-40B4-BE49-F238E27FC236}">
                <a16:creationId xmlns:a16="http://schemas.microsoft.com/office/drawing/2014/main" id="{06F5F7F1-12E9-7184-86CC-C2EDECEC3A17}"/>
              </a:ext>
            </a:extLst>
          </p:cNvPr>
          <p:cNvSpPr txBox="1"/>
          <p:nvPr/>
        </p:nvSpPr>
        <p:spPr>
          <a:xfrm>
            <a:off x="2081784" y="2036038"/>
            <a:ext cx="8403336" cy="2554545"/>
          </a:xfrm>
          <a:prstGeom prst="rect">
            <a:avLst/>
          </a:prstGeom>
          <a:noFill/>
        </p:spPr>
        <p:txBody>
          <a:bodyPr wrap="square" rtlCol="0">
            <a:spAutoFit/>
          </a:bodyPr>
          <a:lstStyle/>
          <a:p>
            <a:pPr fontAlgn="base"/>
            <a:r>
              <a:rPr lang="en-US" sz="3200" dirty="0">
                <a:solidFill>
                  <a:srgbClr val="004990"/>
                </a:solidFill>
                <a:latin typeface="Franklin Gothic Book"/>
              </a:rPr>
              <a:t>The term ‘consent’ means an affirmative and willing agreement to engage in a specific form of sexual contact with another person.” (Webster University Title IX Policy, Section VI(B)(3).)</a:t>
            </a:r>
          </a:p>
        </p:txBody>
      </p:sp>
    </p:spTree>
    <p:extLst>
      <p:ext uri="{BB962C8B-B14F-4D97-AF65-F5344CB8AC3E}">
        <p14:creationId xmlns:p14="http://schemas.microsoft.com/office/powerpoint/2010/main" val="26027288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971C4-6737-DD03-FD0D-0BDB221DF1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728448-6A84-22A6-5DF5-22963FD51BA2}"/>
              </a:ext>
            </a:extLst>
          </p:cNvPr>
          <p:cNvSpPr>
            <a:spLocks noGrp="1"/>
          </p:cNvSpPr>
          <p:nvPr>
            <p:ph type="title"/>
          </p:nvPr>
        </p:nvSpPr>
        <p:spPr>
          <a:xfrm>
            <a:off x="405384" y="356907"/>
            <a:ext cx="11381232" cy="1325563"/>
          </a:xfrm>
        </p:spPr>
        <p:txBody>
          <a:bodyPr>
            <a:normAutofit/>
          </a:bodyPr>
          <a:lstStyle/>
          <a:p>
            <a:pPr algn="ctr"/>
            <a:r>
              <a:rPr lang="en-US" dirty="0">
                <a:solidFill>
                  <a:srgbClr val="3A4E84"/>
                </a:solidFill>
                <a:latin typeface="Franklin Gothic Medium" panose="020B0603020102020204" pitchFamily="34" charset="0"/>
              </a:rPr>
              <a:t>CONSENT-Clear and Direct</a:t>
            </a:r>
          </a:p>
        </p:txBody>
      </p:sp>
      <p:sp>
        <p:nvSpPr>
          <p:cNvPr id="5" name="TextBox 4">
            <a:extLst>
              <a:ext uri="{FF2B5EF4-FFF2-40B4-BE49-F238E27FC236}">
                <a16:creationId xmlns:a16="http://schemas.microsoft.com/office/drawing/2014/main" id="{2462A2F1-F7E3-CE74-D584-ACA9B629B161}"/>
              </a:ext>
            </a:extLst>
          </p:cNvPr>
          <p:cNvSpPr txBox="1"/>
          <p:nvPr/>
        </p:nvSpPr>
        <p:spPr>
          <a:xfrm>
            <a:off x="1304544" y="1938502"/>
            <a:ext cx="9400032" cy="4031873"/>
          </a:xfrm>
          <a:prstGeom prst="rect">
            <a:avLst/>
          </a:prstGeom>
          <a:noFill/>
        </p:spPr>
        <p:txBody>
          <a:bodyPr wrap="square" rtlCol="0">
            <a:spAutoFit/>
          </a:bodyPr>
          <a:lstStyle/>
          <a:p>
            <a:pPr fontAlgn="base">
              <a:buFont typeface="Wingdings"/>
              <a:buChar char="§"/>
            </a:pPr>
            <a:r>
              <a:rPr lang="en-US" sz="3200" dirty="0">
                <a:solidFill>
                  <a:srgbClr val="004990"/>
                </a:solidFill>
                <a:latin typeface="Franklin Gothic Book"/>
              </a:rPr>
              <a:t>In other words:​</a:t>
            </a:r>
          </a:p>
          <a:p>
            <a:pPr lvl="1" fontAlgn="base">
              <a:buFont typeface="Courier New"/>
              <a:buChar char="o"/>
            </a:pPr>
            <a:r>
              <a:rPr lang="en-US" sz="3200" dirty="0">
                <a:solidFill>
                  <a:srgbClr val="004990"/>
                </a:solidFill>
                <a:latin typeface="Franklin Gothic Book"/>
              </a:rPr>
              <a:t>clear "yes," verbal or otherwise, is necessary​</a:t>
            </a:r>
          </a:p>
          <a:p>
            <a:pPr lvl="1" fontAlgn="base">
              <a:buFont typeface="Courier New"/>
              <a:buChar char="o"/>
            </a:pPr>
            <a:r>
              <a:rPr lang="en-US" sz="3200" dirty="0">
                <a:solidFill>
                  <a:srgbClr val="004990"/>
                </a:solidFill>
                <a:latin typeface="Franklin Gothic Book"/>
              </a:rPr>
              <a:t>must be ongoing throughout a sexual encounter and can be revoked at any time​</a:t>
            </a:r>
          </a:p>
          <a:p>
            <a:pPr marL="342900" lvl="1" indent="-342900" fontAlgn="base">
              <a:buFont typeface="Wingdings" panose="05000000000000000000" pitchFamily="2" charset="2"/>
              <a:buChar char="§"/>
            </a:pPr>
            <a:r>
              <a:rPr lang="en-US" sz="3200" dirty="0">
                <a:solidFill>
                  <a:srgbClr val="004990"/>
                </a:solidFill>
                <a:latin typeface="Franklin Gothic Book"/>
              </a:rPr>
              <a:t>The clearest way to establish consent is through explicit, direct communication between (or among) the parties about the decision to engage in sexual activity</a:t>
            </a:r>
          </a:p>
        </p:txBody>
      </p:sp>
    </p:spTree>
    <p:extLst>
      <p:ext uri="{BB962C8B-B14F-4D97-AF65-F5344CB8AC3E}">
        <p14:creationId xmlns:p14="http://schemas.microsoft.com/office/powerpoint/2010/main" val="32355676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E2E33-955E-36D1-BA0D-788A6609BE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9ED5C9-0572-6AC9-DF8B-D1855E00F40E}"/>
              </a:ext>
            </a:extLst>
          </p:cNvPr>
          <p:cNvSpPr>
            <a:spLocks noGrp="1"/>
          </p:cNvSpPr>
          <p:nvPr>
            <p:ph type="title"/>
          </p:nvPr>
        </p:nvSpPr>
        <p:spPr>
          <a:xfrm>
            <a:off x="405384" y="356907"/>
            <a:ext cx="11381232" cy="1325563"/>
          </a:xfrm>
        </p:spPr>
        <p:txBody>
          <a:bodyPr>
            <a:normAutofit/>
          </a:bodyPr>
          <a:lstStyle/>
          <a:p>
            <a:pPr algn="ctr"/>
            <a:r>
              <a:rPr lang="en-US" dirty="0">
                <a:solidFill>
                  <a:srgbClr val="3A4E84"/>
                </a:solidFill>
                <a:latin typeface="Franklin Gothic Medium" panose="020B0603020102020204" pitchFamily="34" charset="0"/>
              </a:rPr>
              <a:t>CONSENT-Parameters</a:t>
            </a:r>
          </a:p>
        </p:txBody>
      </p:sp>
      <p:sp>
        <p:nvSpPr>
          <p:cNvPr id="5" name="TextBox 4">
            <a:extLst>
              <a:ext uri="{FF2B5EF4-FFF2-40B4-BE49-F238E27FC236}">
                <a16:creationId xmlns:a16="http://schemas.microsoft.com/office/drawing/2014/main" id="{7B8009BA-15B8-69EC-89D4-26C9363AF6EA}"/>
              </a:ext>
            </a:extLst>
          </p:cNvPr>
          <p:cNvSpPr txBox="1"/>
          <p:nvPr/>
        </p:nvSpPr>
        <p:spPr>
          <a:xfrm>
            <a:off x="1395984" y="1450822"/>
            <a:ext cx="9400032" cy="4832092"/>
          </a:xfrm>
          <a:prstGeom prst="rect">
            <a:avLst/>
          </a:prstGeom>
          <a:noFill/>
        </p:spPr>
        <p:txBody>
          <a:bodyPr wrap="square" rtlCol="0">
            <a:spAutoFit/>
          </a:bodyPr>
          <a:lstStyle/>
          <a:p>
            <a:pPr fontAlgn="base">
              <a:buFont typeface="Wingdings"/>
              <a:buChar char="§"/>
            </a:pPr>
            <a:r>
              <a:rPr lang="en-US" sz="2800" dirty="0">
                <a:solidFill>
                  <a:srgbClr val="004990"/>
                </a:solidFill>
                <a:latin typeface="Franklin Gothic Book"/>
              </a:rPr>
              <a:t>Consent cannot be inferred from the absence of a “no.”​</a:t>
            </a:r>
          </a:p>
          <a:p>
            <a:pPr fontAlgn="base">
              <a:buFont typeface="Wingdings"/>
              <a:buChar char="§"/>
            </a:pPr>
            <a:endParaRPr lang="en-US" sz="2800" dirty="0">
              <a:solidFill>
                <a:srgbClr val="004990"/>
              </a:solidFill>
              <a:latin typeface="Franklin Gothic Book"/>
            </a:endParaRPr>
          </a:p>
          <a:p>
            <a:pPr fontAlgn="base">
              <a:buFont typeface="Wingdings"/>
              <a:buChar char="§"/>
            </a:pPr>
            <a:r>
              <a:rPr lang="en-US" sz="2800" dirty="0">
                <a:solidFill>
                  <a:srgbClr val="004990"/>
                </a:solidFill>
                <a:latin typeface="Franklin Gothic Book"/>
              </a:rPr>
              <a:t>Consent to some sexual acts does not constitute consent to others, nor does past consent to a given act constitute present or future consent.​</a:t>
            </a:r>
          </a:p>
          <a:p>
            <a:pPr fontAlgn="base">
              <a:buFont typeface="Wingdings"/>
              <a:buChar char="§"/>
            </a:pPr>
            <a:endParaRPr lang="en-US" sz="2800" dirty="0">
              <a:solidFill>
                <a:srgbClr val="004990"/>
              </a:solidFill>
              <a:latin typeface="Franklin Gothic Book"/>
            </a:endParaRPr>
          </a:p>
          <a:p>
            <a:pPr fontAlgn="base">
              <a:buFont typeface="Wingdings"/>
              <a:buChar char="§"/>
            </a:pPr>
            <a:r>
              <a:rPr lang="en-US" sz="2800" dirty="0">
                <a:solidFill>
                  <a:srgbClr val="004990"/>
                </a:solidFill>
                <a:latin typeface="Franklin Gothic Book"/>
              </a:rPr>
              <a:t>Consent cannot be obtained by threat, coercion, or force.​</a:t>
            </a:r>
          </a:p>
          <a:p>
            <a:pPr fontAlgn="base">
              <a:buFont typeface="Wingdings"/>
              <a:buChar char="§"/>
            </a:pPr>
            <a:endParaRPr lang="en-US" sz="2800" dirty="0">
              <a:solidFill>
                <a:srgbClr val="004990"/>
              </a:solidFill>
              <a:latin typeface="Franklin Gothic Book"/>
            </a:endParaRPr>
          </a:p>
          <a:p>
            <a:pPr fontAlgn="base">
              <a:buFont typeface="Wingdings"/>
              <a:buChar char="§"/>
            </a:pPr>
            <a:r>
              <a:rPr lang="en-US" sz="2800" dirty="0">
                <a:solidFill>
                  <a:srgbClr val="004990"/>
                </a:solidFill>
                <a:latin typeface="Franklin Gothic Book"/>
              </a:rPr>
              <a:t>Consent cannot be obtained from someone who is asleep or otherwise mentally or physically incapacitated, whether due to alcohol, drugs, or some other condition.</a:t>
            </a:r>
          </a:p>
        </p:txBody>
      </p:sp>
    </p:spTree>
    <p:extLst>
      <p:ext uri="{BB962C8B-B14F-4D97-AF65-F5344CB8AC3E}">
        <p14:creationId xmlns:p14="http://schemas.microsoft.com/office/powerpoint/2010/main" val="9836698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4F0B9-13F4-C323-43B3-B3699D92FD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B52666-650B-4CC0-8D8F-F7ABB03D3E77}"/>
              </a:ext>
            </a:extLst>
          </p:cNvPr>
          <p:cNvSpPr>
            <a:spLocks noGrp="1"/>
          </p:cNvSpPr>
          <p:nvPr>
            <p:ph type="title"/>
          </p:nvPr>
        </p:nvSpPr>
        <p:spPr>
          <a:xfrm>
            <a:off x="405384" y="356907"/>
            <a:ext cx="11381232" cy="1325563"/>
          </a:xfrm>
        </p:spPr>
        <p:txBody>
          <a:bodyPr>
            <a:normAutofit/>
          </a:bodyPr>
          <a:lstStyle/>
          <a:p>
            <a:pPr algn="ctr"/>
            <a:r>
              <a:rPr lang="en-US" dirty="0">
                <a:solidFill>
                  <a:srgbClr val="3A4E84"/>
                </a:solidFill>
                <a:latin typeface="Franklin Gothic Medium" panose="020B0603020102020204" pitchFamily="34" charset="0"/>
              </a:rPr>
              <a:t>CONSENT CRITERIA</a:t>
            </a:r>
          </a:p>
        </p:txBody>
      </p:sp>
      <p:sp>
        <p:nvSpPr>
          <p:cNvPr id="5" name="TextBox 4">
            <a:extLst>
              <a:ext uri="{FF2B5EF4-FFF2-40B4-BE49-F238E27FC236}">
                <a16:creationId xmlns:a16="http://schemas.microsoft.com/office/drawing/2014/main" id="{5C5E8F67-EF2D-81D3-996D-97CC69BE3B5E}"/>
              </a:ext>
            </a:extLst>
          </p:cNvPr>
          <p:cNvSpPr txBox="1"/>
          <p:nvPr/>
        </p:nvSpPr>
        <p:spPr>
          <a:xfrm>
            <a:off x="1395984" y="1450822"/>
            <a:ext cx="9400032" cy="4832092"/>
          </a:xfrm>
          <a:prstGeom prst="rect">
            <a:avLst/>
          </a:prstGeom>
          <a:noFill/>
        </p:spPr>
        <p:txBody>
          <a:bodyPr wrap="square" rtlCol="0">
            <a:spAutoFit/>
          </a:bodyPr>
          <a:lstStyle/>
          <a:p>
            <a:pPr fontAlgn="base"/>
            <a:r>
              <a:rPr lang="en-US" sz="2800" dirty="0">
                <a:solidFill>
                  <a:srgbClr val="004990"/>
                </a:solidFill>
                <a:latin typeface="Franklin Gothic Book"/>
              </a:rPr>
              <a:t>If consent is placed in dispute by a party, all relevant facts and circumstances, including without limitation the following, should be considered:</a:t>
            </a:r>
          </a:p>
          <a:p>
            <a:pPr marL="514350" indent="-514350" fontAlgn="base">
              <a:buAutoNum type="romanLcParenBoth"/>
            </a:pPr>
            <a:r>
              <a:rPr lang="en-US" sz="2800" dirty="0">
                <a:solidFill>
                  <a:srgbClr val="004990"/>
                </a:solidFill>
                <a:latin typeface="Franklin Gothic Book"/>
              </a:rPr>
              <a:t>the presence or absence of affirmative words or actions indicating a willingness to engage in sexual contact, </a:t>
            </a:r>
          </a:p>
          <a:p>
            <a:pPr marL="514350" indent="-514350" fontAlgn="base">
              <a:buAutoNum type="romanLcParenBoth"/>
            </a:pPr>
            <a:r>
              <a:rPr lang="en-US" sz="2800" dirty="0">
                <a:solidFill>
                  <a:srgbClr val="004990"/>
                </a:solidFill>
                <a:latin typeface="Franklin Gothic Book"/>
              </a:rPr>
              <a:t>whether a reasonable person would have understood the words and acts at issue as expressing consent; and </a:t>
            </a:r>
          </a:p>
          <a:p>
            <a:pPr marL="514350" indent="-514350" fontAlgn="base">
              <a:buAutoNum type="romanLcParenBoth"/>
            </a:pPr>
            <a:r>
              <a:rPr lang="en-US" sz="2800" dirty="0">
                <a:solidFill>
                  <a:srgbClr val="004990"/>
                </a:solidFill>
                <a:latin typeface="Franklin Gothic Book"/>
              </a:rPr>
              <a:t>whether there are any circumstances, known or reasonably apparent to any of the involved parties, demonstrating incapacitation or any other inability to make a voluntary choice to engage in sexual contact.</a:t>
            </a:r>
          </a:p>
        </p:txBody>
      </p:sp>
    </p:spTree>
    <p:extLst>
      <p:ext uri="{BB962C8B-B14F-4D97-AF65-F5344CB8AC3E}">
        <p14:creationId xmlns:p14="http://schemas.microsoft.com/office/powerpoint/2010/main" val="1468367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6707D-4E4C-173C-BF17-2129BF9DC6A8}"/>
              </a:ext>
            </a:extLst>
          </p:cNvPr>
          <p:cNvSpPr>
            <a:spLocks noGrp="1"/>
          </p:cNvSpPr>
          <p:nvPr>
            <p:ph type="title"/>
          </p:nvPr>
        </p:nvSpPr>
        <p:spPr>
          <a:xfrm>
            <a:off x="838200" y="711114"/>
            <a:ext cx="10515600" cy="1325563"/>
          </a:xfrm>
        </p:spPr>
        <p:txBody>
          <a:bodyPr/>
          <a:lstStyle/>
          <a:p>
            <a:pPr algn="ctr"/>
            <a:r>
              <a:rPr lang="en-US" dirty="0">
                <a:solidFill>
                  <a:srgbClr val="3A4E84"/>
                </a:solidFill>
                <a:latin typeface="Franklin Gothic Medium" panose="020B0603020102020204" pitchFamily="34" charset="0"/>
              </a:rPr>
              <a:t>TITLE</a:t>
            </a:r>
            <a:r>
              <a:rPr lang="en-US" baseline="0" dirty="0">
                <a:solidFill>
                  <a:srgbClr val="3A4E84"/>
                </a:solidFill>
                <a:latin typeface="Franklin Gothic Medium" panose="020B0603020102020204" pitchFamily="34" charset="0"/>
              </a:rPr>
              <a:t> IX OF THE EDUCATION AMENDMENTS OF 1972</a:t>
            </a:r>
            <a:endParaRPr lang="en-US" dirty="0">
              <a:solidFill>
                <a:srgbClr val="3A4E84"/>
              </a:solidFill>
              <a:latin typeface="Franklin Gothic Medium" panose="020B0603020102020204" pitchFamily="34" charset="0"/>
            </a:endParaRPr>
          </a:p>
        </p:txBody>
      </p:sp>
      <p:sp>
        <p:nvSpPr>
          <p:cNvPr id="5" name="TextBox 4">
            <a:extLst>
              <a:ext uri="{FF2B5EF4-FFF2-40B4-BE49-F238E27FC236}">
                <a16:creationId xmlns:a16="http://schemas.microsoft.com/office/drawing/2014/main" id="{9B632426-4C2A-AC92-1E15-7F2A8218B1A8}"/>
              </a:ext>
            </a:extLst>
          </p:cNvPr>
          <p:cNvSpPr txBox="1"/>
          <p:nvPr/>
        </p:nvSpPr>
        <p:spPr>
          <a:xfrm>
            <a:off x="1350264" y="2499973"/>
            <a:ext cx="9242854" cy="2677656"/>
          </a:xfrm>
          <a:prstGeom prst="rect">
            <a:avLst/>
          </a:prstGeom>
          <a:noFill/>
        </p:spPr>
        <p:txBody>
          <a:bodyPr wrap="square" rtlCol="0">
            <a:spAutoFit/>
          </a:bodyPr>
          <a:lstStyle/>
          <a:p>
            <a:pPr algn="ctr"/>
            <a:r>
              <a:rPr lang="en-US" sz="2800" b="1" dirty="0">
                <a:solidFill>
                  <a:srgbClr val="004990"/>
                </a:solidFill>
                <a:latin typeface="Franklin Gothic Book"/>
              </a:rPr>
              <a:t>No person in the United States shall, on the basis of sex, be excluded from participation in, be denied the benefits of, or be subjected to discrimination under any education program or activity receiving Federal financial assistance. </a:t>
            </a:r>
            <a:br>
              <a:rPr lang="en-US" sz="2800" b="1" dirty="0">
                <a:solidFill>
                  <a:srgbClr val="004990"/>
                </a:solidFill>
                <a:latin typeface="Franklin Gothic Book"/>
              </a:rPr>
            </a:br>
            <a:r>
              <a:rPr lang="en-US" sz="2800" b="1" dirty="0">
                <a:solidFill>
                  <a:srgbClr val="004990"/>
                </a:solidFill>
                <a:latin typeface="Franklin Gothic Book"/>
              </a:rPr>
              <a:t>– 20 U.S.C. § 1681​</a:t>
            </a:r>
            <a:br>
              <a:rPr lang="en-US" sz="2800" b="1" dirty="0">
                <a:solidFill>
                  <a:srgbClr val="004990"/>
                </a:solidFill>
                <a:latin typeface="Franklin Gothic Book"/>
              </a:rPr>
            </a:br>
            <a:endParaRPr lang="en-US" sz="2800" b="1" dirty="0">
              <a:solidFill>
                <a:srgbClr val="004990"/>
              </a:solidFill>
              <a:latin typeface="Franklin Gothic Book"/>
            </a:endParaRPr>
          </a:p>
        </p:txBody>
      </p:sp>
    </p:spTree>
    <p:extLst>
      <p:ext uri="{BB962C8B-B14F-4D97-AF65-F5344CB8AC3E}">
        <p14:creationId xmlns:p14="http://schemas.microsoft.com/office/powerpoint/2010/main" val="18640113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1E9D2-D54E-8863-F6EA-3AC16166B8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132D55-C6B6-E8B0-40D0-13BA7D3CDEF9}"/>
              </a:ext>
            </a:extLst>
          </p:cNvPr>
          <p:cNvSpPr>
            <a:spLocks noGrp="1"/>
          </p:cNvSpPr>
          <p:nvPr>
            <p:ph type="title"/>
          </p:nvPr>
        </p:nvSpPr>
        <p:spPr>
          <a:xfrm>
            <a:off x="405384" y="356907"/>
            <a:ext cx="11381232" cy="1325563"/>
          </a:xfrm>
        </p:spPr>
        <p:txBody>
          <a:bodyPr>
            <a:normAutofit/>
          </a:bodyPr>
          <a:lstStyle/>
          <a:p>
            <a:pPr algn="ctr"/>
            <a:r>
              <a:rPr lang="en-US" dirty="0">
                <a:solidFill>
                  <a:srgbClr val="3A4E84"/>
                </a:solidFill>
                <a:latin typeface="Franklin Gothic Medium" panose="020B0603020102020204" pitchFamily="34" charset="0"/>
              </a:rPr>
              <a:t>TEA CONSENT VIDEO</a:t>
            </a:r>
          </a:p>
        </p:txBody>
      </p:sp>
      <p:pic>
        <p:nvPicPr>
          <p:cNvPr id="6" name="Picture 7" descr="Tea Conent Video by Blue Seat Studios, YouTube: https://www.youtube.com/watch?v=fGoWLWS4-kU&amp;t=7s">
            <a:hlinkClick r:id="" action="ppaction://media"/>
            <a:extLst>
              <a:ext uri="{FF2B5EF4-FFF2-40B4-BE49-F238E27FC236}">
                <a16:creationId xmlns:a16="http://schemas.microsoft.com/office/drawing/2014/main" id="{B62043E2-6ADD-F7EE-E479-C95EE599674F}"/>
              </a:ext>
            </a:extLst>
          </p:cNvPr>
          <p:cNvPicPr>
            <a:picLocks noRot="1" noChangeAspect="1"/>
          </p:cNvPicPr>
          <p:nvPr>
            <a:videoFile r:link="rId1"/>
          </p:nvPr>
        </p:nvPicPr>
        <p:blipFill>
          <a:blip r:embed="rId3"/>
          <a:stretch>
            <a:fillRect/>
          </a:stretch>
        </p:blipFill>
        <p:spPr>
          <a:xfrm>
            <a:off x="3092301" y="1466445"/>
            <a:ext cx="6007397" cy="3925109"/>
          </a:xfrm>
          <a:prstGeom prst="rect">
            <a:avLst/>
          </a:prstGeom>
        </p:spPr>
      </p:pic>
      <p:sp>
        <p:nvSpPr>
          <p:cNvPr id="3" name="TextBox 2">
            <a:extLst>
              <a:ext uri="{FF2B5EF4-FFF2-40B4-BE49-F238E27FC236}">
                <a16:creationId xmlns:a16="http://schemas.microsoft.com/office/drawing/2014/main" id="{3A51D772-7B49-A53B-E5FD-AE0BD4867172}"/>
              </a:ext>
            </a:extLst>
          </p:cNvPr>
          <p:cNvSpPr txBox="1"/>
          <p:nvPr/>
        </p:nvSpPr>
        <p:spPr>
          <a:xfrm>
            <a:off x="1694688" y="5657088"/>
            <a:ext cx="8266176" cy="646331"/>
          </a:xfrm>
          <a:prstGeom prst="rect">
            <a:avLst/>
          </a:prstGeom>
          <a:noFill/>
        </p:spPr>
        <p:txBody>
          <a:bodyPr wrap="square" rtlCol="0">
            <a:spAutoFit/>
          </a:bodyPr>
          <a:lstStyle/>
          <a:p>
            <a:pPr algn="ctr"/>
            <a:r>
              <a:rPr lang="en-US" dirty="0">
                <a:solidFill>
                  <a:srgbClr val="3A4E84"/>
                </a:solidFill>
              </a:rPr>
              <a:t>Tea Consent Video by Blue Seat Studios, YouTube: https://www.youtube.com/watch?v=fGoWLWS4-kU&amp;t=7s</a:t>
            </a:r>
          </a:p>
        </p:txBody>
      </p:sp>
    </p:spTree>
    <p:extLst>
      <p:ext uri="{BB962C8B-B14F-4D97-AF65-F5344CB8AC3E}">
        <p14:creationId xmlns:p14="http://schemas.microsoft.com/office/powerpoint/2010/main" val="17188742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844F8-DA27-766D-6DA5-B486FB5540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A2E46D-CF99-9F60-2E51-D035854649A0}"/>
              </a:ext>
            </a:extLst>
          </p:cNvPr>
          <p:cNvSpPr>
            <a:spLocks noGrp="1"/>
          </p:cNvSpPr>
          <p:nvPr>
            <p:ph type="title"/>
          </p:nvPr>
        </p:nvSpPr>
        <p:spPr>
          <a:xfrm>
            <a:off x="405384" y="356907"/>
            <a:ext cx="11381232" cy="1325563"/>
          </a:xfrm>
        </p:spPr>
        <p:txBody>
          <a:bodyPr>
            <a:normAutofit/>
          </a:bodyPr>
          <a:lstStyle/>
          <a:p>
            <a:pPr algn="ctr"/>
            <a:r>
              <a:rPr lang="en-US" dirty="0">
                <a:solidFill>
                  <a:srgbClr val="3A4E84"/>
                </a:solidFill>
                <a:latin typeface="Franklin Gothic Medium" panose="020B0603020102020204" pitchFamily="34" charset="0"/>
              </a:rPr>
              <a:t>CONSENT INCAPACITATION POLICY</a:t>
            </a:r>
          </a:p>
        </p:txBody>
      </p:sp>
      <p:sp>
        <p:nvSpPr>
          <p:cNvPr id="5" name="TextBox 4">
            <a:extLst>
              <a:ext uri="{FF2B5EF4-FFF2-40B4-BE49-F238E27FC236}">
                <a16:creationId xmlns:a16="http://schemas.microsoft.com/office/drawing/2014/main" id="{89BBC198-AAAE-8999-A946-5A384EF2F319}"/>
              </a:ext>
            </a:extLst>
          </p:cNvPr>
          <p:cNvSpPr txBox="1"/>
          <p:nvPr/>
        </p:nvSpPr>
        <p:spPr>
          <a:xfrm>
            <a:off x="1395984" y="1463014"/>
            <a:ext cx="9400032" cy="4832092"/>
          </a:xfrm>
          <a:prstGeom prst="rect">
            <a:avLst/>
          </a:prstGeom>
          <a:noFill/>
        </p:spPr>
        <p:txBody>
          <a:bodyPr wrap="square" rtlCol="0">
            <a:spAutoFit/>
          </a:bodyPr>
          <a:lstStyle/>
          <a:p>
            <a:pPr fontAlgn="base"/>
            <a:r>
              <a:rPr lang="en-US" sz="2800" b="1" dirty="0">
                <a:solidFill>
                  <a:srgbClr val="004990"/>
                </a:solidFill>
                <a:latin typeface="Franklin Gothic Book"/>
              </a:rPr>
              <a:t>Was force used by the respondent to obtain sexual access?​</a:t>
            </a:r>
          </a:p>
          <a:p>
            <a:pPr fontAlgn="base"/>
            <a:endParaRPr lang="en-US" sz="2800" dirty="0">
              <a:solidFill>
                <a:srgbClr val="004990"/>
              </a:solidFill>
              <a:latin typeface="Franklin Gothic Book"/>
            </a:endParaRPr>
          </a:p>
          <a:p>
            <a:pPr fontAlgn="base"/>
            <a:r>
              <a:rPr lang="en-US" sz="2800" dirty="0">
                <a:solidFill>
                  <a:srgbClr val="004990"/>
                </a:solidFill>
                <a:latin typeface="Franklin Gothic Book"/>
              </a:rPr>
              <a:t>2. </a:t>
            </a:r>
            <a:r>
              <a:rPr lang="en-US" sz="2800" b="1" dirty="0">
                <a:solidFill>
                  <a:srgbClr val="004990"/>
                </a:solidFill>
                <a:latin typeface="Franklin Gothic Book"/>
              </a:rPr>
              <a:t>What clear words or actions by the complainant gave         	the respondent permission for the specific sexual  	activity that took place?</a:t>
            </a:r>
          </a:p>
          <a:p>
            <a:pPr fontAlgn="base"/>
            <a:endParaRPr lang="en-US" sz="2800" dirty="0">
              <a:solidFill>
                <a:srgbClr val="004990"/>
              </a:solidFill>
              <a:latin typeface="Franklin Gothic Book"/>
            </a:endParaRPr>
          </a:p>
          <a:p>
            <a:pPr fontAlgn="base"/>
            <a:r>
              <a:rPr lang="en-US" sz="2800" dirty="0">
                <a:solidFill>
                  <a:srgbClr val="004990"/>
                </a:solidFill>
                <a:latin typeface="Franklin Gothic Book"/>
              </a:rPr>
              <a:t>3. </a:t>
            </a:r>
            <a:r>
              <a:rPr lang="en-US" sz="2800" b="1" dirty="0">
                <a:solidFill>
                  <a:srgbClr val="004990"/>
                </a:solidFill>
                <a:latin typeface="Franklin Gothic Book"/>
              </a:rPr>
              <a:t>Was the complainant incapacitated?​</a:t>
            </a:r>
          </a:p>
          <a:p>
            <a:pPr marL="681038" fontAlgn="base">
              <a:buFont typeface="Wingdings" panose="05000000000000000000" pitchFamily="2" charset="2"/>
              <a:buChar char="§"/>
            </a:pPr>
            <a:r>
              <a:rPr lang="en-US" sz="2800" dirty="0">
                <a:solidFill>
                  <a:srgbClr val="004990"/>
                </a:solidFill>
                <a:latin typeface="Franklin Gothic Book"/>
              </a:rPr>
              <a:t>Under Webster University’s Title IX Policy, “A person is mentally or physically </a:t>
            </a:r>
            <a:r>
              <a:rPr lang="en-US" sz="2800" b="1" i="1" dirty="0">
                <a:solidFill>
                  <a:srgbClr val="004990"/>
                </a:solidFill>
                <a:latin typeface="Franklin Gothic Book"/>
              </a:rPr>
              <a:t>incapacitated</a:t>
            </a:r>
            <a:r>
              <a:rPr lang="en-US" sz="2800" dirty="0">
                <a:solidFill>
                  <a:srgbClr val="004990"/>
                </a:solidFill>
                <a:latin typeface="Franklin Gothic Book"/>
              </a:rPr>
              <a:t> when that person lacks the ability to make or act on considered decisions to engage in sexual activity.”​</a:t>
            </a:r>
          </a:p>
        </p:txBody>
      </p:sp>
    </p:spTree>
    <p:extLst>
      <p:ext uri="{BB962C8B-B14F-4D97-AF65-F5344CB8AC3E}">
        <p14:creationId xmlns:p14="http://schemas.microsoft.com/office/powerpoint/2010/main" val="34697876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8868A-8F2E-3A57-B180-E52AD983FF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536401-65A6-3877-BEF3-7AFDCEB9C10D}"/>
              </a:ext>
            </a:extLst>
          </p:cNvPr>
          <p:cNvSpPr>
            <a:spLocks noGrp="1"/>
          </p:cNvSpPr>
          <p:nvPr>
            <p:ph type="title"/>
          </p:nvPr>
        </p:nvSpPr>
        <p:spPr>
          <a:xfrm>
            <a:off x="405384" y="356907"/>
            <a:ext cx="11381232" cy="1325563"/>
          </a:xfrm>
        </p:spPr>
        <p:txBody>
          <a:bodyPr>
            <a:normAutofit/>
          </a:bodyPr>
          <a:lstStyle/>
          <a:p>
            <a:pPr algn="ctr"/>
            <a:r>
              <a:rPr lang="en-US" dirty="0">
                <a:solidFill>
                  <a:srgbClr val="3A4E84"/>
                </a:solidFill>
                <a:latin typeface="Franklin Gothic Medium" panose="020B0603020102020204" pitchFamily="34" charset="0"/>
              </a:rPr>
              <a:t>FORCE and COERCION</a:t>
            </a:r>
          </a:p>
        </p:txBody>
      </p:sp>
      <p:sp>
        <p:nvSpPr>
          <p:cNvPr id="5" name="TextBox 4">
            <a:extLst>
              <a:ext uri="{FF2B5EF4-FFF2-40B4-BE49-F238E27FC236}">
                <a16:creationId xmlns:a16="http://schemas.microsoft.com/office/drawing/2014/main" id="{1AB75212-2296-291B-2AF8-7CC5EA1552CB}"/>
              </a:ext>
            </a:extLst>
          </p:cNvPr>
          <p:cNvSpPr txBox="1"/>
          <p:nvPr/>
        </p:nvSpPr>
        <p:spPr>
          <a:xfrm>
            <a:off x="1395984" y="1682470"/>
            <a:ext cx="9400032" cy="4401205"/>
          </a:xfrm>
          <a:prstGeom prst="rect">
            <a:avLst/>
          </a:prstGeom>
          <a:noFill/>
        </p:spPr>
        <p:txBody>
          <a:bodyPr wrap="square" rtlCol="0">
            <a:spAutoFit/>
          </a:bodyPr>
          <a:lstStyle/>
          <a:p>
            <a:pPr fontAlgn="base">
              <a:buFont typeface="Wingdings"/>
              <a:buChar char="§"/>
            </a:pPr>
            <a:r>
              <a:rPr lang="en-US" sz="2800" dirty="0">
                <a:solidFill>
                  <a:srgbClr val="004990"/>
                </a:solidFill>
                <a:latin typeface="Franklin Gothic Book"/>
              </a:rPr>
              <a:t>Because consent must be voluntary (an act of free will), consent cannot be obtained through use of force​</a:t>
            </a:r>
            <a:br>
              <a:rPr lang="en-US" sz="2800" dirty="0">
                <a:latin typeface="Franklin Gothic Book"/>
              </a:rPr>
            </a:br>
            <a:r>
              <a:rPr lang="en-US" sz="2800" dirty="0">
                <a:solidFill>
                  <a:srgbClr val="004990"/>
                </a:solidFill>
                <a:latin typeface="Franklin Gothic Book"/>
              </a:rPr>
              <a:t>​</a:t>
            </a:r>
          </a:p>
          <a:p>
            <a:pPr fontAlgn="base">
              <a:buFont typeface="Wingdings"/>
              <a:buChar char="§"/>
            </a:pPr>
            <a:r>
              <a:rPr lang="en-US" sz="2800" dirty="0">
                <a:solidFill>
                  <a:srgbClr val="004990"/>
                </a:solidFill>
                <a:latin typeface="Franklin Gothic Book"/>
              </a:rPr>
              <a:t>Types of Force to consider:​</a:t>
            </a:r>
          </a:p>
          <a:p>
            <a:pPr lvl="1" fontAlgn="base">
              <a:buFont typeface="Courier New"/>
              <a:buChar char="o"/>
            </a:pPr>
            <a:r>
              <a:rPr lang="en-US" sz="2800" dirty="0">
                <a:solidFill>
                  <a:srgbClr val="004990"/>
                </a:solidFill>
                <a:latin typeface="Franklin Gothic Book"/>
              </a:rPr>
              <a:t>Physical violence -- hitting, restraint, pushing, kicking, etc.​</a:t>
            </a:r>
          </a:p>
          <a:p>
            <a:pPr lvl="1" fontAlgn="base">
              <a:buFont typeface="Courier New"/>
              <a:buChar char="o"/>
            </a:pPr>
            <a:r>
              <a:rPr lang="en-US" sz="2800" dirty="0">
                <a:solidFill>
                  <a:srgbClr val="004990"/>
                </a:solidFill>
                <a:latin typeface="Franklin Gothic Book"/>
              </a:rPr>
              <a:t>Threats &amp; Intimidation -- anything that gets the other person to do something they wouldn’t ordinarily have done absent the threat​</a:t>
            </a:r>
          </a:p>
          <a:p>
            <a:pPr lvl="1" fontAlgn="base">
              <a:buFont typeface="Courier New"/>
              <a:buChar char="o"/>
            </a:pPr>
            <a:r>
              <a:rPr lang="en-US" sz="2800" dirty="0">
                <a:solidFill>
                  <a:srgbClr val="004990"/>
                </a:solidFill>
                <a:latin typeface="Franklin Gothic Book"/>
              </a:rPr>
              <a:t>Coercion -- frequency, intensity, duration, isolation</a:t>
            </a:r>
          </a:p>
        </p:txBody>
      </p:sp>
    </p:spTree>
    <p:extLst>
      <p:ext uri="{BB962C8B-B14F-4D97-AF65-F5344CB8AC3E}">
        <p14:creationId xmlns:p14="http://schemas.microsoft.com/office/powerpoint/2010/main" val="3544404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26284-F52B-10D1-9B39-133CBEA28B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F795C9-51A0-65F3-5794-1CF0874038E8}"/>
              </a:ext>
            </a:extLst>
          </p:cNvPr>
          <p:cNvSpPr>
            <a:spLocks noGrp="1"/>
          </p:cNvSpPr>
          <p:nvPr>
            <p:ph type="title"/>
          </p:nvPr>
        </p:nvSpPr>
        <p:spPr>
          <a:xfrm>
            <a:off x="405384" y="247179"/>
            <a:ext cx="11381232" cy="1325563"/>
          </a:xfrm>
        </p:spPr>
        <p:txBody>
          <a:bodyPr>
            <a:normAutofit/>
          </a:bodyPr>
          <a:lstStyle/>
          <a:p>
            <a:pPr algn="ctr"/>
            <a:r>
              <a:rPr lang="en-US" dirty="0">
                <a:solidFill>
                  <a:srgbClr val="3A4E84"/>
                </a:solidFill>
                <a:latin typeface="Franklin Gothic Medium" panose="020B0603020102020204" pitchFamily="34" charset="0"/>
              </a:rPr>
              <a:t>INCAPACITY</a:t>
            </a:r>
          </a:p>
        </p:txBody>
      </p:sp>
      <p:sp>
        <p:nvSpPr>
          <p:cNvPr id="5" name="TextBox 4">
            <a:extLst>
              <a:ext uri="{FF2B5EF4-FFF2-40B4-BE49-F238E27FC236}">
                <a16:creationId xmlns:a16="http://schemas.microsoft.com/office/drawing/2014/main" id="{BC5B3A26-7439-9631-92FC-AC1D520FF0CF}"/>
              </a:ext>
            </a:extLst>
          </p:cNvPr>
          <p:cNvSpPr txBox="1"/>
          <p:nvPr/>
        </p:nvSpPr>
        <p:spPr>
          <a:xfrm>
            <a:off x="1554480" y="1213704"/>
            <a:ext cx="9400032" cy="5262979"/>
          </a:xfrm>
          <a:prstGeom prst="rect">
            <a:avLst/>
          </a:prstGeom>
          <a:noFill/>
        </p:spPr>
        <p:txBody>
          <a:bodyPr wrap="square" rtlCol="0">
            <a:spAutoFit/>
          </a:bodyPr>
          <a:lstStyle/>
          <a:p>
            <a:pPr fontAlgn="base">
              <a:buFont typeface="Wingdings" panose="05000000000000000000" pitchFamily="2" charset="2"/>
              <a:buChar char="§"/>
            </a:pPr>
            <a:r>
              <a:rPr lang="en-US" sz="2800" dirty="0">
                <a:solidFill>
                  <a:srgbClr val="004990"/>
                </a:solidFill>
                <a:latin typeface="Franklin Gothic Book"/>
              </a:rPr>
              <a:t>First, was the complainant incapacitated at the time of the sexual activity?​</a:t>
            </a:r>
          </a:p>
          <a:p>
            <a:pPr lvl="1" fontAlgn="base">
              <a:buFont typeface="Arial" panose="020B0604020202020204" pitchFamily="34" charset="0"/>
              <a:buChar char="•"/>
            </a:pPr>
            <a:r>
              <a:rPr lang="en-US" sz="2800" dirty="0">
                <a:solidFill>
                  <a:srgbClr val="004990"/>
                </a:solidFill>
                <a:latin typeface="Franklin Gothic Book"/>
              </a:rPr>
              <a:t>Could the complainant make rational decisions?​</a:t>
            </a:r>
          </a:p>
          <a:p>
            <a:pPr lvl="1" fontAlgn="base">
              <a:buFont typeface="Arial" panose="020B0604020202020204" pitchFamily="34" charset="0"/>
              <a:buChar char="•"/>
            </a:pPr>
            <a:r>
              <a:rPr lang="en-US" sz="2800" dirty="0">
                <a:solidFill>
                  <a:srgbClr val="004990"/>
                </a:solidFill>
                <a:latin typeface="Franklin Gothic Book"/>
              </a:rPr>
              <a:t>Could the complainant appreciate the situation and address it consciously such that any consent was informed ​</a:t>
            </a:r>
          </a:p>
          <a:p>
            <a:pPr lvl="2" fontAlgn="base">
              <a:buFont typeface="Courier New" panose="02070309020205020404" pitchFamily="49" charset="0"/>
              <a:buChar char="o"/>
            </a:pPr>
            <a:r>
              <a:rPr lang="en-US" sz="2800" dirty="0">
                <a:solidFill>
                  <a:srgbClr val="004990"/>
                </a:solidFill>
                <a:latin typeface="Franklin Gothic Book"/>
              </a:rPr>
              <a:t>Knowing who, what, when, where, why </a:t>
            </a:r>
            <a:r>
              <a:rPr lang="en-US" sz="2800" u="sng" dirty="0">
                <a:solidFill>
                  <a:srgbClr val="004990"/>
                </a:solidFill>
                <a:latin typeface="Franklin Gothic Book"/>
              </a:rPr>
              <a:t>and</a:t>
            </a:r>
            <a:r>
              <a:rPr lang="en-US" sz="2800" dirty="0">
                <a:solidFill>
                  <a:srgbClr val="004990"/>
                </a:solidFill>
                <a:latin typeface="Franklin Gothic Book"/>
              </a:rPr>
              <a:t> how​</a:t>
            </a:r>
          </a:p>
          <a:p>
            <a:pPr fontAlgn="base"/>
            <a:r>
              <a:rPr lang="en-US" sz="2800" dirty="0">
                <a:solidFill>
                  <a:srgbClr val="004990"/>
                </a:solidFill>
                <a:latin typeface="Franklin Gothic Book"/>
              </a:rPr>
              <a:t>​</a:t>
            </a:r>
          </a:p>
          <a:p>
            <a:pPr fontAlgn="base"/>
            <a:r>
              <a:rPr lang="en-US" sz="2800" dirty="0">
                <a:solidFill>
                  <a:srgbClr val="004990"/>
                </a:solidFill>
                <a:latin typeface="Franklin Gothic Book"/>
              </a:rPr>
              <a:t>Second, did the respondent know of the incapacity?​</a:t>
            </a:r>
          </a:p>
          <a:p>
            <a:pPr fontAlgn="base"/>
            <a:endParaRPr lang="en-US" sz="2800" dirty="0">
              <a:solidFill>
                <a:srgbClr val="004990"/>
              </a:solidFill>
              <a:latin typeface="Franklin Gothic Book"/>
            </a:endParaRPr>
          </a:p>
          <a:p>
            <a:pPr fontAlgn="base"/>
            <a:r>
              <a:rPr lang="en-US" sz="2800" b="1" u="sng" dirty="0">
                <a:solidFill>
                  <a:srgbClr val="004990"/>
                </a:solidFill>
                <a:latin typeface="Franklin Gothic Book"/>
              </a:rPr>
              <a:t>Or</a:t>
            </a:r>
            <a:r>
              <a:rPr lang="en-US" sz="2800" dirty="0">
                <a:solidFill>
                  <a:srgbClr val="004990"/>
                </a:solidFill>
                <a:latin typeface="Franklin Gothic Book"/>
              </a:rPr>
              <a:t>, should the respondent </a:t>
            </a:r>
            <a:r>
              <a:rPr lang="en-US" sz="2800" b="1" u="sng" dirty="0">
                <a:solidFill>
                  <a:srgbClr val="004990"/>
                </a:solidFill>
                <a:latin typeface="Franklin Gothic Book"/>
              </a:rPr>
              <a:t>have known</a:t>
            </a:r>
            <a:r>
              <a:rPr lang="en-US" sz="2800" b="1" dirty="0">
                <a:solidFill>
                  <a:srgbClr val="004990"/>
                </a:solidFill>
                <a:latin typeface="Franklin Gothic Book"/>
              </a:rPr>
              <a:t> </a:t>
            </a:r>
            <a:r>
              <a:rPr lang="en-US" sz="2800" dirty="0">
                <a:solidFill>
                  <a:srgbClr val="004990"/>
                </a:solidFill>
                <a:latin typeface="Franklin Gothic Book"/>
              </a:rPr>
              <a:t>from all the circumstances (reasonable person)?</a:t>
            </a:r>
          </a:p>
        </p:txBody>
      </p:sp>
    </p:spTree>
    <p:extLst>
      <p:ext uri="{BB962C8B-B14F-4D97-AF65-F5344CB8AC3E}">
        <p14:creationId xmlns:p14="http://schemas.microsoft.com/office/powerpoint/2010/main" val="23435426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36D0A-AEE8-350E-A973-7AD5DE162A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3EB58F-5F47-A06D-1A39-DD0C77C325B6}"/>
              </a:ext>
            </a:extLst>
          </p:cNvPr>
          <p:cNvSpPr>
            <a:spLocks noGrp="1"/>
          </p:cNvSpPr>
          <p:nvPr>
            <p:ph type="title"/>
          </p:nvPr>
        </p:nvSpPr>
        <p:spPr>
          <a:xfrm>
            <a:off x="405384" y="247179"/>
            <a:ext cx="11381232" cy="1325563"/>
          </a:xfrm>
        </p:spPr>
        <p:txBody>
          <a:bodyPr>
            <a:normAutofit/>
          </a:bodyPr>
          <a:lstStyle/>
          <a:p>
            <a:pPr algn="ctr"/>
            <a:r>
              <a:rPr lang="en-US" dirty="0">
                <a:solidFill>
                  <a:srgbClr val="3A4E84"/>
                </a:solidFill>
                <a:latin typeface="Franklin Gothic Medium" panose="020B0603020102020204" pitchFamily="34" charset="0"/>
              </a:rPr>
              <a:t>POSSIBLE SIGNS OF INCAPACITATION</a:t>
            </a:r>
          </a:p>
        </p:txBody>
      </p:sp>
      <p:sp>
        <p:nvSpPr>
          <p:cNvPr id="5" name="TextBox 4">
            <a:extLst>
              <a:ext uri="{FF2B5EF4-FFF2-40B4-BE49-F238E27FC236}">
                <a16:creationId xmlns:a16="http://schemas.microsoft.com/office/drawing/2014/main" id="{D288E41A-653B-AB00-0143-89F313B5947B}"/>
              </a:ext>
            </a:extLst>
          </p:cNvPr>
          <p:cNvSpPr txBox="1"/>
          <p:nvPr/>
        </p:nvSpPr>
        <p:spPr>
          <a:xfrm>
            <a:off x="1554480" y="1311240"/>
            <a:ext cx="9400032" cy="4832092"/>
          </a:xfrm>
          <a:prstGeom prst="rect">
            <a:avLst/>
          </a:prstGeom>
          <a:noFill/>
        </p:spPr>
        <p:txBody>
          <a:bodyPr wrap="square" rtlCol="0">
            <a:spAutoFit/>
          </a:bodyPr>
          <a:lstStyle/>
          <a:p>
            <a:r>
              <a:rPr lang="en-US" sz="2800" dirty="0">
                <a:solidFill>
                  <a:srgbClr val="004990"/>
                </a:solidFill>
                <a:latin typeface="Franklin Gothic Book" panose="020B0503020102020204" pitchFamily="34" charset="0"/>
              </a:rPr>
              <a:t>A person is considered incapacitated, or unable to give consent, if they cannot understand the when, where, why, how, or who of a sexual encounter. </a:t>
            </a:r>
          </a:p>
          <a:p>
            <a:r>
              <a:rPr lang="en-US" sz="2800" dirty="0">
                <a:solidFill>
                  <a:srgbClr val="004990"/>
                </a:solidFill>
                <a:latin typeface="Franklin Gothic Book" panose="020B0503020102020204" pitchFamily="34" charset="0"/>
              </a:rPr>
              <a:t>Warning signs include:</a:t>
            </a:r>
          </a:p>
          <a:p>
            <a:pPr lvl="1"/>
            <a:r>
              <a:rPr lang="en-US" sz="2800" dirty="0">
                <a:solidFill>
                  <a:srgbClr val="004990"/>
                </a:solidFill>
                <a:latin typeface="Franklin Gothic Book" panose="020B0503020102020204" pitchFamily="34" charset="0"/>
              </a:rPr>
              <a:t>Difficulty walking, stumbling, or falling down;</a:t>
            </a:r>
          </a:p>
          <a:p>
            <a:pPr lvl="1"/>
            <a:r>
              <a:rPr lang="en-US" sz="2800" dirty="0">
                <a:solidFill>
                  <a:srgbClr val="004990"/>
                </a:solidFill>
                <a:latin typeface="Franklin Gothic Book" panose="020B0503020102020204" pitchFamily="34" charset="0"/>
              </a:rPr>
              <a:t>Being unable to stand or walk without assistance;</a:t>
            </a:r>
          </a:p>
          <a:p>
            <a:pPr lvl="1"/>
            <a:r>
              <a:rPr lang="en-US" sz="2800" dirty="0">
                <a:solidFill>
                  <a:srgbClr val="004990"/>
                </a:solidFill>
                <a:latin typeface="Franklin Gothic Book" panose="020B0503020102020204" pitchFamily="34" charset="0"/>
              </a:rPr>
              <a:t>Slurred speech or an inability to communicate clearly;</a:t>
            </a:r>
          </a:p>
          <a:p>
            <a:pPr lvl="1"/>
            <a:r>
              <a:rPr lang="en-US" sz="2800" dirty="0">
                <a:solidFill>
                  <a:srgbClr val="004990"/>
                </a:solidFill>
                <a:latin typeface="Franklin Gothic Book" panose="020B0503020102020204" pitchFamily="34" charset="0"/>
              </a:rPr>
              <a:t>Inability to focus or confusion about what is happening;</a:t>
            </a:r>
          </a:p>
          <a:p>
            <a:pPr lvl="1"/>
            <a:r>
              <a:rPr lang="en-US" sz="2800" dirty="0">
                <a:solidFill>
                  <a:srgbClr val="004990"/>
                </a:solidFill>
                <a:latin typeface="Franklin Gothic Book" panose="020B0503020102020204" pitchFamily="34" charset="0"/>
              </a:rPr>
              <a:t>Urinating, defecating or vomiting; or</a:t>
            </a:r>
          </a:p>
          <a:p>
            <a:pPr lvl="1"/>
            <a:r>
              <a:rPr lang="en-US" sz="2800" dirty="0">
                <a:solidFill>
                  <a:srgbClr val="004990"/>
                </a:solidFill>
                <a:latin typeface="Franklin Gothic Book" panose="020B0503020102020204" pitchFamily="34" charset="0"/>
              </a:rPr>
              <a:t>Combativeness, emotional volatility or other marked change in demeanor.</a:t>
            </a:r>
          </a:p>
        </p:txBody>
      </p:sp>
    </p:spTree>
    <p:extLst>
      <p:ext uri="{BB962C8B-B14F-4D97-AF65-F5344CB8AC3E}">
        <p14:creationId xmlns:p14="http://schemas.microsoft.com/office/powerpoint/2010/main" val="22792113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8F1F9-1E4F-544C-E4AA-ECB697207F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9ADC00-EDC8-CF26-CEDF-0932153D3EC6}"/>
              </a:ext>
            </a:extLst>
          </p:cNvPr>
          <p:cNvSpPr>
            <a:spLocks noGrp="1"/>
          </p:cNvSpPr>
          <p:nvPr>
            <p:ph type="title"/>
          </p:nvPr>
        </p:nvSpPr>
        <p:spPr>
          <a:xfrm>
            <a:off x="0" y="247179"/>
            <a:ext cx="11896344" cy="1325563"/>
          </a:xfrm>
        </p:spPr>
        <p:txBody>
          <a:bodyPr>
            <a:normAutofit/>
          </a:bodyPr>
          <a:lstStyle/>
          <a:p>
            <a:pPr algn="ctr"/>
            <a:r>
              <a:rPr lang="en-US" sz="4000" dirty="0">
                <a:solidFill>
                  <a:srgbClr val="3A4E84"/>
                </a:solidFill>
                <a:latin typeface="Franklin Gothic Medium" panose="020B0603020102020204" pitchFamily="34" charset="0"/>
              </a:rPr>
              <a:t>POSSIBLE SIGNS OF INCAPACITATION (continued)</a:t>
            </a:r>
          </a:p>
        </p:txBody>
      </p:sp>
      <p:sp>
        <p:nvSpPr>
          <p:cNvPr id="5" name="TextBox 4">
            <a:extLst>
              <a:ext uri="{FF2B5EF4-FFF2-40B4-BE49-F238E27FC236}">
                <a16:creationId xmlns:a16="http://schemas.microsoft.com/office/drawing/2014/main" id="{E90F55D8-9372-395A-A610-13FC9AE54C75}"/>
              </a:ext>
            </a:extLst>
          </p:cNvPr>
          <p:cNvSpPr txBox="1"/>
          <p:nvPr/>
        </p:nvSpPr>
        <p:spPr>
          <a:xfrm>
            <a:off x="530352" y="1469736"/>
            <a:ext cx="11131296" cy="4524315"/>
          </a:xfrm>
          <a:prstGeom prst="rect">
            <a:avLst/>
          </a:prstGeom>
          <a:noFill/>
        </p:spPr>
        <p:txBody>
          <a:bodyPr wrap="square" rtlCol="0">
            <a:spAutoFit/>
          </a:bodyPr>
          <a:lstStyle/>
          <a:p>
            <a:pPr fontAlgn="base">
              <a:buFont typeface="Wingdings"/>
              <a:buChar char="§"/>
            </a:pPr>
            <a:r>
              <a:rPr lang="en-US" dirty="0">
                <a:solidFill>
                  <a:srgbClr val="004990"/>
                </a:solidFill>
                <a:latin typeface="Franklin Gothic Book" panose="020B0503020102020204" pitchFamily="34" charset="0"/>
              </a:rPr>
              <a:t>Assessing incapacitation is very fact-dependent​</a:t>
            </a:r>
          </a:p>
          <a:p>
            <a:pPr fontAlgn="base">
              <a:buFont typeface="Wingdings"/>
              <a:buChar char="§"/>
            </a:pPr>
            <a:r>
              <a:rPr lang="en-US" dirty="0">
                <a:solidFill>
                  <a:srgbClr val="004990"/>
                </a:solidFill>
                <a:latin typeface="Franklin Gothic Book" panose="020B0503020102020204" pitchFamily="34" charset="0"/>
              </a:rPr>
              <a:t>The use of alcohol or drugs may, but does not automatically, affect a person’s ability to consent to sexual contact. </a:t>
            </a:r>
          </a:p>
          <a:p>
            <a:pPr fontAlgn="base">
              <a:buFont typeface="Wingdings"/>
              <a:buChar char="§"/>
            </a:pPr>
            <a:r>
              <a:rPr lang="en-US" dirty="0">
                <a:solidFill>
                  <a:srgbClr val="004990"/>
                </a:solidFill>
                <a:latin typeface="Franklin Gothic Book" panose="020B0503020102020204" pitchFamily="34" charset="0"/>
              </a:rPr>
              <a:t>If the degree of intoxication goes beyond the stage of mere reduced inhibition and causes the victim to not understand the nature and consequences of the sexual contact, the person cannot provide consent. </a:t>
            </a:r>
            <a:br>
              <a:rPr lang="en-US" dirty="0">
                <a:solidFill>
                  <a:srgbClr val="004990"/>
                </a:solidFill>
                <a:latin typeface="Franklin Gothic Book" panose="020B0503020102020204" pitchFamily="34" charset="0"/>
              </a:rPr>
            </a:br>
            <a:endParaRPr lang="en-US" dirty="0">
              <a:solidFill>
                <a:srgbClr val="004990"/>
              </a:solidFill>
              <a:latin typeface="Franklin Gothic Book" panose="020B0503020102020204" pitchFamily="34" charset="0"/>
            </a:endParaRPr>
          </a:p>
          <a:p>
            <a:pPr fontAlgn="base"/>
            <a:r>
              <a:rPr lang="en-US" u="sng" dirty="0">
                <a:solidFill>
                  <a:srgbClr val="004990"/>
                </a:solidFill>
                <a:latin typeface="Franklin Gothic Book" panose="020B0503020102020204" pitchFamily="34" charset="0"/>
              </a:rPr>
              <a:t>Blackout Example</a:t>
            </a:r>
            <a:r>
              <a:rPr lang="en-US" dirty="0">
                <a:solidFill>
                  <a:srgbClr val="004990"/>
                </a:solidFill>
                <a:latin typeface="Franklin Gothic Book" panose="020B0503020102020204" pitchFamily="34" charset="0"/>
              </a:rPr>
              <a:t>​</a:t>
            </a:r>
          </a:p>
          <a:p>
            <a:pPr marL="285750" lvl="1" fontAlgn="base">
              <a:buFont typeface="Wingdings" panose="05000000000000000000" pitchFamily="2" charset="2"/>
              <a:buChar char="§"/>
            </a:pPr>
            <a:r>
              <a:rPr lang="en-US" dirty="0">
                <a:solidFill>
                  <a:srgbClr val="004990"/>
                </a:solidFill>
                <a:latin typeface="Franklin Gothic Book" panose="020B0503020102020204" pitchFamily="34" charset="0"/>
              </a:rPr>
              <a:t>Blackout = incapacitation​</a:t>
            </a:r>
          </a:p>
          <a:p>
            <a:pPr marL="285750" lvl="1" fontAlgn="base">
              <a:buFont typeface="Wingdings" panose="05000000000000000000" pitchFamily="2" charset="2"/>
              <a:buChar char="§"/>
            </a:pPr>
            <a:r>
              <a:rPr lang="en-US" dirty="0">
                <a:solidFill>
                  <a:srgbClr val="004990"/>
                </a:solidFill>
                <a:latin typeface="Franklin Gothic Book" panose="020B0503020102020204" pitchFamily="34" charset="0"/>
              </a:rPr>
              <a:t>Blackout = no working form of short-term memory, thus unable to understand who, what, when, where, why or how​</a:t>
            </a:r>
          </a:p>
          <a:p>
            <a:pPr marL="285750" lvl="1" fontAlgn="base">
              <a:buFont typeface="Wingdings" panose="05000000000000000000" pitchFamily="2" charset="2"/>
              <a:buChar char="§"/>
            </a:pPr>
            <a:r>
              <a:rPr lang="en-US" dirty="0">
                <a:solidFill>
                  <a:srgbClr val="004990"/>
                </a:solidFill>
                <a:latin typeface="Franklin Gothic Book" panose="020B0503020102020204" pitchFamily="34" charset="0"/>
              </a:rPr>
              <a:t>Partial blackout must be assessed as well​</a:t>
            </a:r>
            <a:br>
              <a:rPr lang="en-US" dirty="0">
                <a:solidFill>
                  <a:srgbClr val="004990"/>
                </a:solidFill>
                <a:latin typeface="Franklin Gothic Book" panose="020B0503020102020204" pitchFamily="34" charset="0"/>
              </a:rPr>
            </a:br>
            <a:endParaRPr lang="en-US" dirty="0">
              <a:solidFill>
                <a:srgbClr val="004990"/>
              </a:solidFill>
              <a:latin typeface="Franklin Gothic Book" panose="020B0503020102020204" pitchFamily="34" charset="0"/>
            </a:endParaRPr>
          </a:p>
          <a:p>
            <a:pPr fontAlgn="base"/>
            <a:r>
              <a:rPr lang="en-US" u="sng" dirty="0">
                <a:solidFill>
                  <a:srgbClr val="004990"/>
                </a:solidFill>
                <a:latin typeface="Franklin Gothic Book" panose="020B0503020102020204" pitchFamily="34" charset="0"/>
              </a:rPr>
              <a:t>Respondent Drunkenness</a:t>
            </a:r>
          </a:p>
          <a:p>
            <a:pPr>
              <a:buFont typeface="Wingdings" panose="05000000000000000000" pitchFamily="2" charset="2"/>
              <a:buChar char="§"/>
            </a:pPr>
            <a:r>
              <a:rPr lang="en-US" dirty="0">
                <a:solidFill>
                  <a:srgbClr val="004990"/>
                </a:solidFill>
                <a:latin typeface="Franklin Gothic Book" panose="020B0503020102020204" pitchFamily="34" charset="0"/>
              </a:rPr>
              <a:t>Whether the complainant consented to sexual contact does not depend on whether the respondent was drunk</a:t>
            </a:r>
          </a:p>
          <a:p>
            <a:pPr>
              <a:buFont typeface="Wingdings" panose="05000000000000000000" pitchFamily="2" charset="2"/>
              <a:buChar char="§"/>
            </a:pPr>
            <a:r>
              <a:rPr lang="en-US" dirty="0">
                <a:solidFill>
                  <a:srgbClr val="004990"/>
                </a:solidFill>
                <a:latin typeface="Franklin Gothic Book" panose="020B0503020102020204" pitchFamily="34" charset="0"/>
              </a:rPr>
              <a:t>The complainant’s incapacitation will be assessed based on whether a reasonable sober person would have been able to ascertain that the complainant was incapacitated.</a:t>
            </a:r>
          </a:p>
        </p:txBody>
      </p:sp>
    </p:spTree>
    <p:extLst>
      <p:ext uri="{BB962C8B-B14F-4D97-AF65-F5344CB8AC3E}">
        <p14:creationId xmlns:p14="http://schemas.microsoft.com/office/powerpoint/2010/main" val="24009446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09D54-A550-A36E-D40A-78B4F8A8A5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154874-00F0-BA4A-AA47-BFDFF63B88D6}"/>
              </a:ext>
            </a:extLst>
          </p:cNvPr>
          <p:cNvSpPr>
            <a:spLocks noGrp="1"/>
          </p:cNvSpPr>
          <p:nvPr>
            <p:ph type="title"/>
          </p:nvPr>
        </p:nvSpPr>
        <p:spPr>
          <a:xfrm>
            <a:off x="0" y="247179"/>
            <a:ext cx="11896344" cy="1325563"/>
          </a:xfrm>
        </p:spPr>
        <p:txBody>
          <a:bodyPr>
            <a:normAutofit/>
          </a:bodyPr>
          <a:lstStyle/>
          <a:p>
            <a:pPr algn="ctr"/>
            <a:r>
              <a:rPr lang="en-US" sz="4000" dirty="0">
                <a:solidFill>
                  <a:srgbClr val="3A4E84"/>
                </a:solidFill>
                <a:latin typeface="Franklin Gothic Medium" panose="020B0603020102020204" pitchFamily="34" charset="0"/>
              </a:rPr>
              <a:t>CONSENT ASSESSMENT</a:t>
            </a:r>
          </a:p>
        </p:txBody>
      </p:sp>
      <p:sp>
        <p:nvSpPr>
          <p:cNvPr id="5" name="TextBox 4">
            <a:extLst>
              <a:ext uri="{FF2B5EF4-FFF2-40B4-BE49-F238E27FC236}">
                <a16:creationId xmlns:a16="http://schemas.microsoft.com/office/drawing/2014/main" id="{156D57C9-CBC6-D023-8FA2-E609DF8C12AC}"/>
              </a:ext>
            </a:extLst>
          </p:cNvPr>
          <p:cNvSpPr txBox="1"/>
          <p:nvPr/>
        </p:nvSpPr>
        <p:spPr>
          <a:xfrm>
            <a:off x="530352" y="1774536"/>
            <a:ext cx="11131296" cy="3970318"/>
          </a:xfrm>
          <a:prstGeom prst="rect">
            <a:avLst/>
          </a:prstGeom>
          <a:noFill/>
        </p:spPr>
        <p:txBody>
          <a:bodyPr wrap="square" rtlCol="0">
            <a:spAutoFit/>
          </a:bodyPr>
          <a:lstStyle/>
          <a:p>
            <a:r>
              <a:rPr lang="en-US" sz="2800" dirty="0">
                <a:solidFill>
                  <a:srgbClr val="004990"/>
                </a:solidFill>
                <a:latin typeface="Franklin Gothic Book"/>
              </a:rPr>
              <a:t>What clear words or actions by the complainant gave the respondent permission for the specific sexual activity that took place?​​</a:t>
            </a:r>
            <a:endParaRPr lang="en-US" sz="2800" dirty="0"/>
          </a:p>
          <a:p>
            <a:pPr fontAlgn="base"/>
            <a:endParaRPr lang="en-US" sz="2800" dirty="0">
              <a:solidFill>
                <a:srgbClr val="004990"/>
              </a:solidFill>
              <a:latin typeface="Franklin Gothic Book"/>
            </a:endParaRPr>
          </a:p>
          <a:p>
            <a:r>
              <a:rPr lang="en-US" sz="2800" dirty="0">
                <a:solidFill>
                  <a:srgbClr val="004990"/>
                </a:solidFill>
                <a:latin typeface="Franklin Gothic Book"/>
              </a:rPr>
              <a:t>Consent is:​</a:t>
            </a:r>
          </a:p>
          <a:p>
            <a:pPr fontAlgn="base">
              <a:buFont typeface="Wingdings"/>
              <a:buChar char="§"/>
            </a:pPr>
            <a:r>
              <a:rPr lang="en-US" sz="2800" dirty="0">
                <a:solidFill>
                  <a:srgbClr val="004990"/>
                </a:solidFill>
                <a:latin typeface="Franklin Gothic Book"/>
              </a:rPr>
              <a:t>Positive (affirmative)​</a:t>
            </a:r>
          </a:p>
          <a:p>
            <a:pPr>
              <a:buFont typeface="Wingdings"/>
              <a:buChar char="§"/>
            </a:pPr>
            <a:r>
              <a:rPr lang="en-US" sz="2800" dirty="0">
                <a:solidFill>
                  <a:srgbClr val="004990"/>
                </a:solidFill>
                <a:latin typeface="Franklin Gothic Book"/>
              </a:rPr>
              <a:t>Unambiguous (clear)​</a:t>
            </a:r>
          </a:p>
          <a:p>
            <a:pPr>
              <a:buFont typeface="Wingdings"/>
              <a:buChar char="§"/>
            </a:pPr>
            <a:r>
              <a:rPr lang="en-US" sz="2800" dirty="0">
                <a:solidFill>
                  <a:srgbClr val="004990"/>
                </a:solidFill>
                <a:latin typeface="Franklin Gothic Book"/>
              </a:rPr>
              <a:t>Voluntary (freely given)​</a:t>
            </a:r>
            <a:endParaRPr lang="en-US" sz="2800" dirty="0">
              <a:solidFill>
                <a:srgbClr val="7F7F7F"/>
              </a:solidFill>
            </a:endParaRPr>
          </a:p>
          <a:p>
            <a:pPr>
              <a:buFont typeface="Wingdings"/>
              <a:buChar char="§"/>
            </a:pPr>
            <a:r>
              <a:rPr lang="en-US" sz="2800" dirty="0">
                <a:solidFill>
                  <a:srgbClr val="004990"/>
                </a:solidFill>
                <a:latin typeface="Franklin Gothic Book"/>
              </a:rPr>
              <a:t>Clear words or actions​</a:t>
            </a:r>
          </a:p>
          <a:p>
            <a:pPr>
              <a:buFont typeface="Wingdings"/>
              <a:buChar char="§"/>
            </a:pPr>
            <a:r>
              <a:rPr lang="en-US" sz="2800" dirty="0">
                <a:solidFill>
                  <a:srgbClr val="004990"/>
                </a:solidFill>
                <a:latin typeface="Franklin Gothic Book"/>
              </a:rPr>
              <a:t>Indicates permission to engage in mutually agreed upon (sexual) activity</a:t>
            </a:r>
            <a:endParaRPr lang="en-US" sz="2800" dirty="0"/>
          </a:p>
        </p:txBody>
      </p:sp>
    </p:spTree>
    <p:extLst>
      <p:ext uri="{BB962C8B-B14F-4D97-AF65-F5344CB8AC3E}">
        <p14:creationId xmlns:p14="http://schemas.microsoft.com/office/powerpoint/2010/main" val="33468740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CD200-637A-4263-C6DA-5735357349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C98460-9E19-AD1F-0FC4-0FFFB72DF544}"/>
              </a:ext>
            </a:extLst>
          </p:cNvPr>
          <p:cNvSpPr>
            <a:spLocks noGrp="1"/>
          </p:cNvSpPr>
          <p:nvPr>
            <p:ph type="title"/>
          </p:nvPr>
        </p:nvSpPr>
        <p:spPr>
          <a:xfrm>
            <a:off x="728915" y="134883"/>
            <a:ext cx="9659112" cy="1325563"/>
          </a:xfrm>
        </p:spPr>
        <p:txBody>
          <a:bodyPr>
            <a:normAutofit/>
          </a:bodyPr>
          <a:lstStyle/>
          <a:p>
            <a:r>
              <a:rPr lang="en-US" sz="4000" dirty="0">
                <a:solidFill>
                  <a:schemeClr val="bg1"/>
                </a:solidFill>
                <a:latin typeface="Franklin Gothic Medium" panose="020B0603020102020204" pitchFamily="34" charset="0"/>
              </a:rPr>
              <a:t>SCENARIO 5</a:t>
            </a:r>
          </a:p>
        </p:txBody>
      </p:sp>
      <p:sp>
        <p:nvSpPr>
          <p:cNvPr id="3" name="Content Placeholder 2">
            <a:extLst>
              <a:ext uri="{FF2B5EF4-FFF2-40B4-BE49-F238E27FC236}">
                <a16:creationId xmlns:a16="http://schemas.microsoft.com/office/drawing/2014/main" id="{EB05A4F8-AEDF-17F4-D382-FA4AA0E18F6B}"/>
              </a:ext>
            </a:extLst>
          </p:cNvPr>
          <p:cNvSpPr>
            <a:spLocks noGrp="1"/>
          </p:cNvSpPr>
          <p:nvPr>
            <p:ph idx="1"/>
          </p:nvPr>
        </p:nvSpPr>
        <p:spPr>
          <a:xfrm>
            <a:off x="728915" y="1460446"/>
            <a:ext cx="10911840" cy="4351338"/>
          </a:xfrm>
        </p:spPr>
        <p:txBody>
          <a:bodyPr>
            <a:noAutofit/>
          </a:bodyPr>
          <a:lstStyle/>
          <a:p>
            <a:pPr marL="0" indent="0" fontAlgn="base">
              <a:buNone/>
            </a:pPr>
            <a:r>
              <a:rPr lang="en-US" sz="2400" dirty="0">
                <a:solidFill>
                  <a:schemeClr val="bg1"/>
                </a:solidFill>
                <a:latin typeface="Franklin Gothic Book"/>
              </a:rPr>
              <a:t>A student (“RP”) reported to you that they are in a friend group with five other students. One of RP’s friends, Austin, is openly gay.  After heavily drinking one night, Austin snapchatted a picture of his privates to everyone in the friend group. Everyone felt super awkward and addressed it with Austin the next day. Austin said that he was really drunk and apologized. </a:t>
            </a:r>
          </a:p>
          <a:p>
            <a:pPr marL="0" indent="0" fontAlgn="base">
              <a:buNone/>
            </a:pPr>
            <a:r>
              <a:rPr lang="en-US" sz="2400" dirty="0">
                <a:solidFill>
                  <a:schemeClr val="bg1"/>
                </a:solidFill>
                <a:latin typeface="Franklin Gothic Book"/>
              </a:rPr>
              <a:t>A few weeks later, Austin sent nude pictures of himself only to the females in the friend group.  When RP confronted Austin about it, he said that it was a joke and he’s not even into girls so RP needs to calm down.  </a:t>
            </a:r>
          </a:p>
          <a:p>
            <a:pPr fontAlgn="base"/>
            <a:r>
              <a:rPr lang="en-US" sz="2400" dirty="0">
                <a:solidFill>
                  <a:schemeClr val="bg1"/>
                </a:solidFill>
                <a:latin typeface="Franklin Gothic Book"/>
              </a:rPr>
              <a:t>Should RP report this?  </a:t>
            </a:r>
          </a:p>
          <a:p>
            <a:pPr fontAlgn="base"/>
            <a:r>
              <a:rPr lang="en-US" sz="2400" dirty="0">
                <a:solidFill>
                  <a:schemeClr val="bg1"/>
                </a:solidFill>
                <a:latin typeface="Franklin Gothic Book"/>
              </a:rPr>
              <a:t>To whom would RP report this?  </a:t>
            </a:r>
          </a:p>
          <a:p>
            <a:pPr fontAlgn="base"/>
            <a:r>
              <a:rPr lang="en-US" sz="2400" dirty="0">
                <a:solidFill>
                  <a:schemeClr val="bg1"/>
                </a:solidFill>
                <a:latin typeface="Franklin Gothic Book"/>
              </a:rPr>
              <a:t>Would this fall under Title IX’s jurisdiction?  Why or why not?</a:t>
            </a:r>
          </a:p>
          <a:p>
            <a:pPr fontAlgn="base"/>
            <a:endParaRPr lang="en-US" sz="2000" dirty="0">
              <a:solidFill>
                <a:schemeClr val="bg1"/>
              </a:solidFill>
              <a:latin typeface="Franklin Gothic Book"/>
            </a:endParaRPr>
          </a:p>
        </p:txBody>
      </p:sp>
    </p:spTree>
    <p:extLst>
      <p:ext uri="{BB962C8B-B14F-4D97-AF65-F5344CB8AC3E}">
        <p14:creationId xmlns:p14="http://schemas.microsoft.com/office/powerpoint/2010/main" val="21447400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6BA59"/>
        </a:solidFill>
        <a:effectLst/>
      </p:bgPr>
    </p:bg>
    <p:spTree>
      <p:nvGrpSpPr>
        <p:cNvPr id="1" name="">
          <a:extLst>
            <a:ext uri="{FF2B5EF4-FFF2-40B4-BE49-F238E27FC236}">
              <a16:creationId xmlns:a16="http://schemas.microsoft.com/office/drawing/2014/main" id="{3ABE5C5E-7792-AB68-FD0B-27E3D311BB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F24863-5D93-1C3F-E316-24E2B2BAA7AC}"/>
              </a:ext>
            </a:extLst>
          </p:cNvPr>
          <p:cNvSpPr>
            <a:spLocks noGrp="1"/>
          </p:cNvSpPr>
          <p:nvPr>
            <p:ph type="ctrTitle"/>
          </p:nvPr>
        </p:nvSpPr>
        <p:spPr>
          <a:xfrm>
            <a:off x="463296" y="1366203"/>
            <a:ext cx="11265408" cy="2387600"/>
          </a:xfrm>
        </p:spPr>
        <p:txBody>
          <a:bodyPr>
            <a:normAutofit/>
          </a:bodyPr>
          <a:lstStyle/>
          <a:p>
            <a:r>
              <a:rPr lang="en-US" sz="5400" dirty="0">
                <a:solidFill>
                  <a:schemeClr val="bg1"/>
                </a:solidFill>
                <a:latin typeface="Franklin Gothic Medium" panose="020B0603020102020204" pitchFamily="34" charset="0"/>
              </a:rPr>
              <a:t>AVOIDING BIAS &amp; PRE-JUDGEMENT</a:t>
            </a:r>
          </a:p>
        </p:txBody>
      </p:sp>
    </p:spTree>
    <p:extLst>
      <p:ext uri="{BB962C8B-B14F-4D97-AF65-F5344CB8AC3E}">
        <p14:creationId xmlns:p14="http://schemas.microsoft.com/office/powerpoint/2010/main" val="3047044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4F633-BFDD-430A-64F9-3B312A7225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B7CEC7-11EE-C8AB-22D6-12DF44121BBE}"/>
              </a:ext>
            </a:extLst>
          </p:cNvPr>
          <p:cNvSpPr>
            <a:spLocks noGrp="1"/>
          </p:cNvSpPr>
          <p:nvPr>
            <p:ph type="title"/>
          </p:nvPr>
        </p:nvSpPr>
        <p:spPr>
          <a:xfrm>
            <a:off x="743712" y="296586"/>
            <a:ext cx="10515600" cy="1325563"/>
          </a:xfrm>
        </p:spPr>
        <p:txBody>
          <a:bodyPr>
            <a:normAutofit/>
          </a:bodyPr>
          <a:lstStyle/>
          <a:p>
            <a:pPr algn="ctr"/>
            <a:r>
              <a:rPr lang="en-US" sz="3600" dirty="0">
                <a:solidFill>
                  <a:srgbClr val="3A4E84"/>
                </a:solidFill>
                <a:latin typeface="Franklin Gothic Medium" panose="020B0603020102020204" pitchFamily="34" charset="0"/>
              </a:rPr>
              <a:t>AVOIDING BIAS</a:t>
            </a:r>
            <a:endParaRPr lang="en-US" sz="3600" dirty="0">
              <a:solidFill>
                <a:srgbClr val="3A4E84"/>
              </a:solidFill>
            </a:endParaRPr>
          </a:p>
        </p:txBody>
      </p:sp>
      <p:sp>
        <p:nvSpPr>
          <p:cNvPr id="3" name="TextBox 2">
            <a:extLst>
              <a:ext uri="{FF2B5EF4-FFF2-40B4-BE49-F238E27FC236}">
                <a16:creationId xmlns:a16="http://schemas.microsoft.com/office/drawing/2014/main" id="{74232F5A-977A-5B75-7D56-EF656CEC0642}"/>
              </a:ext>
            </a:extLst>
          </p:cNvPr>
          <p:cNvSpPr txBox="1"/>
          <p:nvPr/>
        </p:nvSpPr>
        <p:spPr>
          <a:xfrm>
            <a:off x="743712" y="1251859"/>
            <a:ext cx="10952988" cy="5509200"/>
          </a:xfrm>
          <a:prstGeom prst="rect">
            <a:avLst/>
          </a:prstGeom>
          <a:noFill/>
        </p:spPr>
        <p:txBody>
          <a:bodyPr wrap="square" rtlCol="0">
            <a:spAutoFit/>
          </a:bodyPr>
          <a:lstStyle/>
          <a:p>
            <a:pPr fontAlgn="base">
              <a:buFont typeface="Wingdings"/>
              <a:buChar char="§"/>
            </a:pPr>
            <a:r>
              <a:rPr lang="en-US" sz="3600" dirty="0">
                <a:solidFill>
                  <a:srgbClr val="004990"/>
                </a:solidFill>
                <a:latin typeface="Franklin Gothic Book"/>
              </a:rPr>
              <a:t>Witnesses may see the same event but interpret it differently.​</a:t>
            </a:r>
            <a:endParaRPr lang="en-US" sz="3600" dirty="0">
              <a:solidFill>
                <a:srgbClr val="7F7F7F"/>
              </a:solidFill>
              <a:latin typeface="Franklin Gothic Book"/>
            </a:endParaRPr>
          </a:p>
          <a:p>
            <a:pPr>
              <a:buFont typeface="Wingdings"/>
              <a:buChar char="§"/>
            </a:pPr>
            <a:r>
              <a:rPr lang="en-US" sz="3600" dirty="0">
                <a:solidFill>
                  <a:srgbClr val="004990"/>
                </a:solidFill>
                <a:latin typeface="Franklin Gothic Book"/>
              </a:rPr>
              <a:t>Individual backgrounds may solidify parts of an incident in a witness’ mind, while other details remain vague. </a:t>
            </a:r>
            <a:endParaRPr lang="en-US" sz="3600" dirty="0">
              <a:latin typeface="Franklin Gothic Book"/>
            </a:endParaRPr>
          </a:p>
          <a:p>
            <a:pPr>
              <a:buFont typeface="Wingdings"/>
              <a:buChar char="§"/>
            </a:pPr>
            <a:r>
              <a:rPr lang="en-US" sz="3600" dirty="0">
                <a:solidFill>
                  <a:srgbClr val="004990"/>
                </a:solidFill>
                <a:latin typeface="Franklin Gothic Book"/>
              </a:rPr>
              <a:t>Everyone has assumptions</a:t>
            </a:r>
          </a:p>
          <a:p>
            <a:pPr>
              <a:buFont typeface="Wingdings"/>
              <a:buChar char="§"/>
            </a:pPr>
            <a:r>
              <a:rPr lang="en-US" sz="3600" dirty="0">
                <a:solidFill>
                  <a:srgbClr val="004990"/>
                </a:solidFill>
                <a:latin typeface="Franklin Gothic Book"/>
              </a:rPr>
              <a:t>It is important to be aware </a:t>
            </a:r>
            <a:br>
              <a:rPr lang="en-US" sz="3600" dirty="0">
                <a:solidFill>
                  <a:srgbClr val="004990"/>
                </a:solidFill>
                <a:latin typeface="Franklin Gothic Book"/>
              </a:rPr>
            </a:br>
            <a:r>
              <a:rPr lang="en-US" sz="3600" dirty="0">
                <a:solidFill>
                  <a:srgbClr val="004990"/>
                </a:solidFill>
                <a:latin typeface="Franklin Gothic Book"/>
              </a:rPr>
              <a:t>of assumptions so that the </a:t>
            </a:r>
            <a:br>
              <a:rPr lang="en-US" sz="3600" dirty="0">
                <a:solidFill>
                  <a:srgbClr val="004990"/>
                </a:solidFill>
                <a:latin typeface="Franklin Gothic Book"/>
              </a:rPr>
            </a:br>
            <a:r>
              <a:rPr lang="en-US" sz="3600" dirty="0">
                <a:solidFill>
                  <a:srgbClr val="004990"/>
                </a:solidFill>
                <a:latin typeface="Franklin Gothic Book"/>
              </a:rPr>
              <a:t>hearing is fair</a:t>
            </a:r>
          </a:p>
          <a:p>
            <a:pPr fontAlgn="base"/>
            <a:endParaRPr lang="en-US" sz="2800" i="1" dirty="0">
              <a:solidFill>
                <a:srgbClr val="004990"/>
              </a:solidFill>
              <a:latin typeface="Franklin Gothic Book"/>
            </a:endParaRPr>
          </a:p>
        </p:txBody>
      </p:sp>
    </p:spTree>
    <p:extLst>
      <p:ext uri="{BB962C8B-B14F-4D97-AF65-F5344CB8AC3E}">
        <p14:creationId xmlns:p14="http://schemas.microsoft.com/office/powerpoint/2010/main" val="414532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AA7A8-4476-5C67-341D-815487971797}"/>
              </a:ext>
            </a:extLst>
          </p:cNvPr>
          <p:cNvSpPr>
            <a:spLocks noGrp="1"/>
          </p:cNvSpPr>
          <p:nvPr>
            <p:ph type="title"/>
          </p:nvPr>
        </p:nvSpPr>
        <p:spPr>
          <a:xfrm>
            <a:off x="1143000" y="570343"/>
            <a:ext cx="10515600" cy="1325563"/>
          </a:xfrm>
        </p:spPr>
        <p:txBody>
          <a:bodyPr/>
          <a:lstStyle/>
          <a:p>
            <a:r>
              <a:rPr lang="en-US" dirty="0">
                <a:solidFill>
                  <a:srgbClr val="3A4E84"/>
                </a:solidFill>
                <a:latin typeface="Franklin Gothic Medium" panose="020B0603020102020204" pitchFamily="34" charset="0"/>
              </a:rPr>
              <a:t>DISCRIMINATION ON THE BASIS OF SEX</a:t>
            </a:r>
            <a:endParaRPr lang="en-US" dirty="0">
              <a:solidFill>
                <a:srgbClr val="3A4E84"/>
              </a:solidFill>
            </a:endParaRPr>
          </a:p>
        </p:txBody>
      </p:sp>
      <p:sp>
        <p:nvSpPr>
          <p:cNvPr id="3" name="TextBox 2">
            <a:extLst>
              <a:ext uri="{FF2B5EF4-FFF2-40B4-BE49-F238E27FC236}">
                <a16:creationId xmlns:a16="http://schemas.microsoft.com/office/drawing/2014/main" id="{4EAB5F13-568D-2DFA-945A-64CA619AF69D}"/>
              </a:ext>
            </a:extLst>
          </p:cNvPr>
          <p:cNvSpPr txBox="1"/>
          <p:nvPr/>
        </p:nvSpPr>
        <p:spPr>
          <a:xfrm>
            <a:off x="1143000" y="2085445"/>
            <a:ext cx="9242854" cy="3539430"/>
          </a:xfrm>
          <a:prstGeom prst="rect">
            <a:avLst/>
          </a:prstGeom>
          <a:noFill/>
        </p:spPr>
        <p:txBody>
          <a:bodyPr wrap="square" rtlCol="0">
            <a:spAutoFit/>
          </a:bodyPr>
          <a:lstStyle/>
          <a:p>
            <a:pPr marL="461963" lvl="1" fontAlgn="base">
              <a:buFont typeface="Wingdings"/>
              <a:buChar char="§"/>
            </a:pPr>
            <a:r>
              <a:rPr lang="en-US" sz="2800" dirty="0">
                <a:solidFill>
                  <a:srgbClr val="004990"/>
                </a:solidFill>
                <a:latin typeface="Franklin Gothic Book"/>
              </a:rPr>
              <a:t>The University receives “Federal financial assistance”; thus, its education programs and activities are covered by Title IX.</a:t>
            </a:r>
          </a:p>
          <a:p>
            <a:pPr marL="461963" lvl="1" fontAlgn="base">
              <a:buFont typeface="Wingdings"/>
              <a:buChar char="§"/>
            </a:pPr>
            <a:endParaRPr lang="en-US" sz="2800" dirty="0">
              <a:solidFill>
                <a:srgbClr val="004990"/>
              </a:solidFill>
              <a:latin typeface="Franklin Gothic Book"/>
            </a:endParaRPr>
          </a:p>
          <a:p>
            <a:pPr marL="461963" lvl="1" fontAlgn="base">
              <a:buFont typeface="Wingdings"/>
              <a:buChar char="§"/>
            </a:pPr>
            <a:r>
              <a:rPr lang="en-US" sz="2800" dirty="0">
                <a:solidFill>
                  <a:srgbClr val="004990"/>
                </a:solidFill>
                <a:latin typeface="Franklin Gothic Book"/>
              </a:rPr>
              <a:t>It is a violation of Title IX for the University to respond with </a:t>
            </a:r>
            <a:r>
              <a:rPr lang="en-US" sz="2800" b="1" u="sng" dirty="0">
                <a:solidFill>
                  <a:srgbClr val="004990"/>
                </a:solidFill>
                <a:latin typeface="Franklin Gothic Book"/>
              </a:rPr>
              <a:t>deliberate indifference</a:t>
            </a:r>
            <a:r>
              <a:rPr lang="en-US" sz="2800" b="1" dirty="0">
                <a:solidFill>
                  <a:srgbClr val="004990"/>
                </a:solidFill>
                <a:latin typeface="Franklin Gothic Book"/>
              </a:rPr>
              <a:t> </a:t>
            </a:r>
            <a:r>
              <a:rPr lang="en-US" sz="2800" dirty="0">
                <a:solidFill>
                  <a:srgbClr val="004990"/>
                </a:solidFill>
                <a:latin typeface="Franklin Gothic Book"/>
              </a:rPr>
              <a:t>to </a:t>
            </a:r>
            <a:r>
              <a:rPr lang="en-US" sz="2800" b="1" u="sng" dirty="0">
                <a:solidFill>
                  <a:srgbClr val="004990"/>
                </a:solidFill>
                <a:latin typeface="Franklin Gothic Book"/>
              </a:rPr>
              <a:t>actual knowledge</a:t>
            </a:r>
            <a:r>
              <a:rPr lang="en-US" sz="2800" b="1" dirty="0">
                <a:solidFill>
                  <a:srgbClr val="004990"/>
                </a:solidFill>
                <a:latin typeface="Franklin Gothic Book"/>
              </a:rPr>
              <a:t> </a:t>
            </a:r>
            <a:r>
              <a:rPr lang="en-US" sz="2800" dirty="0">
                <a:solidFill>
                  <a:srgbClr val="004990"/>
                </a:solidFill>
                <a:latin typeface="Franklin Gothic Book"/>
              </a:rPr>
              <a:t>of sexually harassing conduct occurring in its education program or activity.</a:t>
            </a:r>
            <a:endParaRPr lang="en-US" sz="2800" i="1" dirty="0">
              <a:solidFill>
                <a:srgbClr val="004990"/>
              </a:solidFill>
              <a:latin typeface="Franklin Gothic Book"/>
            </a:endParaRPr>
          </a:p>
        </p:txBody>
      </p:sp>
    </p:spTree>
    <p:extLst>
      <p:ext uri="{BB962C8B-B14F-4D97-AF65-F5344CB8AC3E}">
        <p14:creationId xmlns:p14="http://schemas.microsoft.com/office/powerpoint/2010/main" val="2026895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5A720-5001-31B9-7D3A-A605E71F8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66B9F7-A999-5D18-BA78-B14888C8A8E8}"/>
              </a:ext>
            </a:extLst>
          </p:cNvPr>
          <p:cNvSpPr>
            <a:spLocks noGrp="1"/>
          </p:cNvSpPr>
          <p:nvPr>
            <p:ph type="title"/>
          </p:nvPr>
        </p:nvSpPr>
        <p:spPr>
          <a:xfrm>
            <a:off x="743712" y="296586"/>
            <a:ext cx="10515600" cy="1325563"/>
          </a:xfrm>
        </p:spPr>
        <p:txBody>
          <a:bodyPr>
            <a:normAutofit/>
          </a:bodyPr>
          <a:lstStyle/>
          <a:p>
            <a:pPr algn="ctr"/>
            <a:r>
              <a:rPr lang="en-US" sz="3600" dirty="0">
                <a:solidFill>
                  <a:srgbClr val="3A4E84"/>
                </a:solidFill>
                <a:latin typeface="Franklin Gothic Medium" panose="020B0603020102020204" pitchFamily="34" charset="0"/>
              </a:rPr>
              <a:t>AVOIDING BIAS (continued)</a:t>
            </a:r>
            <a:endParaRPr lang="en-US" sz="3600" dirty="0">
              <a:solidFill>
                <a:srgbClr val="3A4E84"/>
              </a:solidFill>
            </a:endParaRPr>
          </a:p>
        </p:txBody>
      </p:sp>
      <p:sp>
        <p:nvSpPr>
          <p:cNvPr id="3" name="TextBox 2">
            <a:extLst>
              <a:ext uri="{FF2B5EF4-FFF2-40B4-BE49-F238E27FC236}">
                <a16:creationId xmlns:a16="http://schemas.microsoft.com/office/drawing/2014/main" id="{35F584D9-102B-3DAF-BEF0-A9235B2EAE01}"/>
              </a:ext>
            </a:extLst>
          </p:cNvPr>
          <p:cNvSpPr txBox="1"/>
          <p:nvPr/>
        </p:nvSpPr>
        <p:spPr>
          <a:xfrm>
            <a:off x="743712" y="1800499"/>
            <a:ext cx="10952988" cy="4216539"/>
          </a:xfrm>
          <a:prstGeom prst="rect">
            <a:avLst/>
          </a:prstGeom>
          <a:noFill/>
        </p:spPr>
        <p:txBody>
          <a:bodyPr wrap="square" rtlCol="0">
            <a:spAutoFit/>
          </a:bodyPr>
          <a:lstStyle/>
          <a:p>
            <a:pPr fontAlgn="base">
              <a:buFont typeface="Wingdings"/>
              <a:buChar char="§"/>
            </a:pPr>
            <a:r>
              <a:rPr lang="en-US" sz="4000" dirty="0">
                <a:solidFill>
                  <a:srgbClr val="004990"/>
                </a:solidFill>
              </a:rPr>
              <a:t>“Bias” is defined as “an inclination of </a:t>
            </a:r>
            <a:r>
              <a:rPr lang="en-US" sz="4000" u="sng" dirty="0">
                <a:solidFill>
                  <a:srgbClr val="004990"/>
                </a:solidFill>
              </a:rPr>
              <a:t>temperament</a:t>
            </a:r>
            <a:r>
              <a:rPr lang="en-US" sz="4000" dirty="0">
                <a:solidFill>
                  <a:srgbClr val="004990"/>
                </a:solidFill>
              </a:rPr>
              <a:t> or outlook; </a:t>
            </a:r>
            <a:r>
              <a:rPr lang="en-US" sz="4000" i="1" dirty="0">
                <a:solidFill>
                  <a:srgbClr val="004990"/>
                </a:solidFill>
              </a:rPr>
              <a:t>especially</a:t>
            </a:r>
            <a:r>
              <a:rPr lang="en-US" sz="4000" dirty="0">
                <a:solidFill>
                  <a:srgbClr val="004990"/>
                </a:solidFill>
              </a:rPr>
              <a:t> a  personal and sometimes unreasoned judgment” (Merriam-Webster Dictionary)​</a:t>
            </a:r>
            <a:br>
              <a:rPr lang="en-US" sz="4000" dirty="0"/>
            </a:br>
            <a:r>
              <a:rPr lang="en-US" sz="4000" dirty="0">
                <a:solidFill>
                  <a:srgbClr val="004990"/>
                </a:solidFill>
              </a:rPr>
              <a:t>​</a:t>
            </a:r>
            <a:br>
              <a:rPr lang="en-US" sz="4000" dirty="0"/>
            </a:br>
            <a:r>
              <a:rPr lang="en-US" sz="4000" dirty="0">
                <a:solidFill>
                  <a:srgbClr val="004990"/>
                </a:solidFill>
              </a:rPr>
              <a:t>OR simply:​ a preference</a:t>
            </a:r>
            <a:endParaRPr lang="en-US" sz="4000" dirty="0"/>
          </a:p>
          <a:p>
            <a:pPr fontAlgn="base"/>
            <a:endParaRPr lang="en-US" sz="2800" i="1" dirty="0">
              <a:solidFill>
                <a:srgbClr val="004990"/>
              </a:solidFill>
              <a:latin typeface="Franklin Gothic Book"/>
            </a:endParaRPr>
          </a:p>
        </p:txBody>
      </p:sp>
    </p:spTree>
    <p:extLst>
      <p:ext uri="{BB962C8B-B14F-4D97-AF65-F5344CB8AC3E}">
        <p14:creationId xmlns:p14="http://schemas.microsoft.com/office/powerpoint/2010/main" val="15570314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04EB7-A3FD-B53D-CF28-628D4343CF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85FDCE-B600-9E56-F0A7-223D57919200}"/>
              </a:ext>
            </a:extLst>
          </p:cNvPr>
          <p:cNvSpPr>
            <a:spLocks noGrp="1"/>
          </p:cNvSpPr>
          <p:nvPr>
            <p:ph type="title"/>
          </p:nvPr>
        </p:nvSpPr>
        <p:spPr>
          <a:xfrm>
            <a:off x="743712" y="296586"/>
            <a:ext cx="10515600" cy="1325563"/>
          </a:xfrm>
        </p:spPr>
        <p:txBody>
          <a:bodyPr>
            <a:normAutofit/>
          </a:bodyPr>
          <a:lstStyle/>
          <a:p>
            <a:pPr algn="ctr"/>
            <a:r>
              <a:rPr lang="en-US" sz="3600" dirty="0">
                <a:solidFill>
                  <a:srgbClr val="3A4E84"/>
                </a:solidFill>
                <a:latin typeface="Franklin Gothic Medium" panose="020B0603020102020204" pitchFamily="34" charset="0"/>
              </a:rPr>
              <a:t>AVOIDING BIAS AND TITLE IX PROCESSES</a:t>
            </a:r>
            <a:endParaRPr lang="en-US" sz="3600" dirty="0">
              <a:solidFill>
                <a:srgbClr val="3A4E84"/>
              </a:solidFill>
            </a:endParaRPr>
          </a:p>
        </p:txBody>
      </p:sp>
      <p:sp>
        <p:nvSpPr>
          <p:cNvPr id="3" name="TextBox 2">
            <a:extLst>
              <a:ext uri="{FF2B5EF4-FFF2-40B4-BE49-F238E27FC236}">
                <a16:creationId xmlns:a16="http://schemas.microsoft.com/office/drawing/2014/main" id="{43E4238B-BDE2-1613-CB8A-E4C4D884ED78}"/>
              </a:ext>
            </a:extLst>
          </p:cNvPr>
          <p:cNvSpPr txBox="1"/>
          <p:nvPr/>
        </p:nvSpPr>
        <p:spPr>
          <a:xfrm>
            <a:off x="743712" y="1800499"/>
            <a:ext cx="10952988" cy="2985433"/>
          </a:xfrm>
          <a:prstGeom prst="rect">
            <a:avLst/>
          </a:prstGeom>
          <a:noFill/>
        </p:spPr>
        <p:txBody>
          <a:bodyPr wrap="square" rtlCol="0">
            <a:spAutoFit/>
          </a:bodyPr>
          <a:lstStyle/>
          <a:p>
            <a:pPr fontAlgn="base">
              <a:buFont typeface="Wingdings"/>
              <a:buChar char="§"/>
            </a:pPr>
            <a:r>
              <a:rPr lang="en-US" sz="4000" dirty="0">
                <a:solidFill>
                  <a:srgbClr val="004990"/>
                </a:solidFill>
                <a:latin typeface="Franklin Gothic Book" panose="020B0503020102020204" pitchFamily="34" charset="0"/>
              </a:rPr>
              <a:t>Unchecked bias can negatively impact the Title IX process.​</a:t>
            </a:r>
            <a:br>
              <a:rPr lang="en-US" sz="4000" dirty="0">
                <a:solidFill>
                  <a:srgbClr val="004990"/>
                </a:solidFill>
                <a:latin typeface="Franklin Gothic Book" panose="020B0503020102020204" pitchFamily="34" charset="0"/>
              </a:rPr>
            </a:br>
            <a:endParaRPr lang="en-US" sz="4000" dirty="0">
              <a:latin typeface="Franklin Gothic Book" panose="020B0503020102020204" pitchFamily="34" charset="0"/>
            </a:endParaRPr>
          </a:p>
          <a:p>
            <a:pPr fontAlgn="base">
              <a:buFont typeface="Wingdings"/>
              <a:buChar char="§"/>
            </a:pPr>
            <a:r>
              <a:rPr lang="en-US" sz="4000" dirty="0">
                <a:solidFill>
                  <a:srgbClr val="004990"/>
                </a:solidFill>
                <a:latin typeface="Franklin Gothic Book" panose="020B0503020102020204" pitchFamily="34" charset="0"/>
              </a:rPr>
              <a:t>Title IX process must be fair and evidence based.</a:t>
            </a:r>
          </a:p>
          <a:p>
            <a:pPr fontAlgn="base"/>
            <a:endParaRPr lang="en-US" sz="2800" i="1" dirty="0">
              <a:solidFill>
                <a:srgbClr val="004990"/>
              </a:solidFill>
              <a:latin typeface="Franklin Gothic Book"/>
            </a:endParaRPr>
          </a:p>
        </p:txBody>
      </p:sp>
    </p:spTree>
    <p:extLst>
      <p:ext uri="{BB962C8B-B14F-4D97-AF65-F5344CB8AC3E}">
        <p14:creationId xmlns:p14="http://schemas.microsoft.com/office/powerpoint/2010/main" val="14009613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E419A-D1E9-35C4-6620-6E63B49AA5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31136D-7899-72A5-35A5-353246A7C91C}"/>
              </a:ext>
            </a:extLst>
          </p:cNvPr>
          <p:cNvSpPr>
            <a:spLocks noGrp="1"/>
          </p:cNvSpPr>
          <p:nvPr>
            <p:ph type="title"/>
          </p:nvPr>
        </p:nvSpPr>
        <p:spPr>
          <a:xfrm>
            <a:off x="743712" y="296586"/>
            <a:ext cx="10515600" cy="1325563"/>
          </a:xfrm>
        </p:spPr>
        <p:txBody>
          <a:bodyPr>
            <a:normAutofit/>
          </a:bodyPr>
          <a:lstStyle/>
          <a:p>
            <a:pPr algn="ctr"/>
            <a:r>
              <a:rPr lang="en-US" sz="3600" dirty="0">
                <a:solidFill>
                  <a:srgbClr val="3A4E84"/>
                </a:solidFill>
                <a:latin typeface="Franklin Gothic Medium" panose="020B0603020102020204" pitchFamily="34" charset="0"/>
              </a:rPr>
              <a:t>AVOIDING BIAS VIDEO</a:t>
            </a:r>
            <a:endParaRPr lang="en-US" sz="3600" dirty="0">
              <a:solidFill>
                <a:srgbClr val="3A4E84"/>
              </a:solidFill>
            </a:endParaRPr>
          </a:p>
        </p:txBody>
      </p:sp>
      <p:sp>
        <p:nvSpPr>
          <p:cNvPr id="3" name="TextBox 2">
            <a:extLst>
              <a:ext uri="{FF2B5EF4-FFF2-40B4-BE49-F238E27FC236}">
                <a16:creationId xmlns:a16="http://schemas.microsoft.com/office/drawing/2014/main" id="{6CDE484B-6002-B589-AC38-8108F7F479A3}"/>
              </a:ext>
            </a:extLst>
          </p:cNvPr>
          <p:cNvSpPr txBox="1"/>
          <p:nvPr/>
        </p:nvSpPr>
        <p:spPr>
          <a:xfrm>
            <a:off x="743712" y="1345319"/>
            <a:ext cx="10952988" cy="1077218"/>
          </a:xfrm>
          <a:prstGeom prst="rect">
            <a:avLst/>
          </a:prstGeom>
          <a:noFill/>
        </p:spPr>
        <p:txBody>
          <a:bodyPr wrap="square" rtlCol="0">
            <a:spAutoFit/>
          </a:bodyPr>
          <a:lstStyle/>
          <a:p>
            <a:pPr algn="ctr"/>
            <a:r>
              <a:rPr lang="en-US" b="1" dirty="0">
                <a:solidFill>
                  <a:srgbClr val="004990"/>
                </a:solidFill>
                <a:latin typeface="Franklin Gothic Book" panose="020B0503020102020204" pitchFamily="34" charset="0"/>
              </a:rPr>
              <a:t>Blind Spots: Enhance Objectivity Video</a:t>
            </a:r>
          </a:p>
          <a:p>
            <a:pPr algn="ctr"/>
            <a:r>
              <a:rPr lang="en-US" dirty="0">
                <a:solidFill>
                  <a:srgbClr val="004990"/>
                </a:solidFill>
                <a:latin typeface="Franklin Gothic Book" panose="020B0503020102020204" pitchFamily="34" charset="0"/>
              </a:rPr>
              <a:t>Recognizing the “Halo vs. Horns Effect” and Overcoming “Confirmation Bias”</a:t>
            </a:r>
          </a:p>
          <a:p>
            <a:pPr fontAlgn="base"/>
            <a:endParaRPr lang="en-US" sz="2800" i="1" dirty="0">
              <a:solidFill>
                <a:srgbClr val="004990"/>
              </a:solidFill>
              <a:latin typeface="Franklin Gothic Book"/>
            </a:endParaRPr>
          </a:p>
        </p:txBody>
      </p:sp>
      <p:pic>
        <p:nvPicPr>
          <p:cNvPr id="4" name="Online Media 4" descr="Blind Spots: Enhance Objectivity Video: YouTube: https://www.youtube.com/watch?v=Pn5qOgz8dqs">
            <a:hlinkClick r:id="" action="ppaction://media"/>
            <a:extLst>
              <a:ext uri="{FF2B5EF4-FFF2-40B4-BE49-F238E27FC236}">
                <a16:creationId xmlns:a16="http://schemas.microsoft.com/office/drawing/2014/main" id="{3711A5AE-87E3-FF96-E8BF-A3C870A3CC7A}"/>
              </a:ext>
            </a:extLst>
          </p:cNvPr>
          <p:cNvPicPr>
            <a:picLocks noRot="1" noChangeAspect="1"/>
          </p:cNvPicPr>
          <p:nvPr>
            <a:videoFile r:link="rId1"/>
          </p:nvPr>
        </p:nvPicPr>
        <p:blipFill>
          <a:blip r:embed="rId4"/>
          <a:stretch>
            <a:fillRect/>
          </a:stretch>
        </p:blipFill>
        <p:spPr>
          <a:xfrm>
            <a:off x="2918124" y="2197319"/>
            <a:ext cx="6166776" cy="3484230"/>
          </a:xfrm>
          <a:prstGeom prst="rect">
            <a:avLst/>
          </a:prstGeom>
        </p:spPr>
      </p:pic>
      <p:sp>
        <p:nvSpPr>
          <p:cNvPr id="6" name="TextBox 5">
            <a:extLst>
              <a:ext uri="{FF2B5EF4-FFF2-40B4-BE49-F238E27FC236}">
                <a16:creationId xmlns:a16="http://schemas.microsoft.com/office/drawing/2014/main" id="{3705468D-1A1B-DEAA-E871-DC3326D34D29}"/>
              </a:ext>
            </a:extLst>
          </p:cNvPr>
          <p:cNvSpPr txBox="1"/>
          <p:nvPr/>
        </p:nvSpPr>
        <p:spPr>
          <a:xfrm>
            <a:off x="475488" y="5681549"/>
            <a:ext cx="11221212" cy="646331"/>
          </a:xfrm>
          <a:prstGeom prst="rect">
            <a:avLst/>
          </a:prstGeom>
          <a:noFill/>
        </p:spPr>
        <p:txBody>
          <a:bodyPr wrap="square">
            <a:spAutoFit/>
          </a:bodyPr>
          <a:lstStyle/>
          <a:p>
            <a:pPr algn="ctr"/>
            <a:r>
              <a:rPr lang="en-US" sz="1800" dirty="0">
                <a:solidFill>
                  <a:srgbClr val="3A4E84"/>
                </a:solidFill>
              </a:rPr>
              <a:t>Blind Spots: Enhance Objectivity Video: YouTube: https://www.youtube.com/watch?v=Pn5qOgz8dqs Video by Blue Seat Studios, YouTube: https://www.youtube.com/watch?v=fGoWLWS4-kU&amp;t=7s</a:t>
            </a:r>
          </a:p>
        </p:txBody>
      </p:sp>
    </p:spTree>
    <p:extLst>
      <p:ext uri="{BB962C8B-B14F-4D97-AF65-F5344CB8AC3E}">
        <p14:creationId xmlns:p14="http://schemas.microsoft.com/office/powerpoint/2010/main" val="290125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8D27A-A5A3-89F3-BADE-DBE3330DE9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1DA7CF-36B1-2E44-4428-10D560B341B5}"/>
              </a:ext>
            </a:extLst>
          </p:cNvPr>
          <p:cNvSpPr>
            <a:spLocks noGrp="1"/>
          </p:cNvSpPr>
          <p:nvPr>
            <p:ph type="title"/>
          </p:nvPr>
        </p:nvSpPr>
        <p:spPr>
          <a:xfrm>
            <a:off x="743712" y="296586"/>
            <a:ext cx="10515600" cy="1325563"/>
          </a:xfrm>
        </p:spPr>
        <p:txBody>
          <a:bodyPr>
            <a:normAutofit/>
          </a:bodyPr>
          <a:lstStyle/>
          <a:p>
            <a:pPr algn="ctr"/>
            <a:r>
              <a:rPr lang="en-US" sz="3600" dirty="0">
                <a:solidFill>
                  <a:srgbClr val="3A4E84"/>
                </a:solidFill>
                <a:latin typeface="Franklin Gothic Medium" panose="020B0603020102020204" pitchFamily="34" charset="0"/>
              </a:rPr>
              <a:t>AVOIDING BIAS and RECUSAL</a:t>
            </a:r>
            <a:endParaRPr lang="en-US" sz="3600" dirty="0">
              <a:solidFill>
                <a:srgbClr val="3A4E84"/>
              </a:solidFill>
            </a:endParaRPr>
          </a:p>
        </p:txBody>
      </p:sp>
      <p:sp>
        <p:nvSpPr>
          <p:cNvPr id="3" name="TextBox 2">
            <a:extLst>
              <a:ext uri="{FF2B5EF4-FFF2-40B4-BE49-F238E27FC236}">
                <a16:creationId xmlns:a16="http://schemas.microsoft.com/office/drawing/2014/main" id="{A952EBC3-2ABA-12E6-0B8A-BC596BFA787E}"/>
              </a:ext>
            </a:extLst>
          </p:cNvPr>
          <p:cNvSpPr txBox="1"/>
          <p:nvPr/>
        </p:nvSpPr>
        <p:spPr>
          <a:xfrm>
            <a:off x="743712" y="1800499"/>
            <a:ext cx="10952988" cy="4955203"/>
          </a:xfrm>
          <a:prstGeom prst="rect">
            <a:avLst/>
          </a:prstGeom>
          <a:noFill/>
        </p:spPr>
        <p:txBody>
          <a:bodyPr wrap="square" rtlCol="0">
            <a:spAutoFit/>
          </a:bodyPr>
          <a:lstStyle/>
          <a:p>
            <a:pPr marL="0" lvl="1" indent="0" fontAlgn="base">
              <a:buNone/>
            </a:pPr>
            <a:r>
              <a:rPr lang="en-US" sz="2400" dirty="0">
                <a:solidFill>
                  <a:srgbClr val="004990"/>
                </a:solidFill>
                <a:latin typeface="Franklin Gothic Book"/>
              </a:rPr>
              <a:t>Recusal is necessary where a Title IX team member (e.g., Title IX coordinator, Investigator, Hearing Officer, Appeal Officer, or Mediator) has a bias for or against a particular individual or with respect to Complainants or Respondents, in general.​</a:t>
            </a:r>
          </a:p>
          <a:p>
            <a:pPr fontAlgn="base"/>
            <a:endParaRPr lang="en-US" sz="2400" dirty="0">
              <a:solidFill>
                <a:srgbClr val="004990"/>
              </a:solidFill>
              <a:latin typeface="Franklin Gothic Book"/>
            </a:endParaRPr>
          </a:p>
          <a:p>
            <a:pPr fontAlgn="base"/>
            <a:r>
              <a:rPr lang="en-US" sz="2400" dirty="0">
                <a:solidFill>
                  <a:srgbClr val="004990"/>
                </a:solidFill>
                <a:latin typeface="Franklin Gothic Book"/>
              </a:rPr>
              <a:t>Examples of situations in which a Title IX team member may not be able to be impartial/unbiased:​</a:t>
            </a:r>
          </a:p>
          <a:p>
            <a:pPr fontAlgn="base">
              <a:buFont typeface="Wingdings"/>
              <a:buChar char="§"/>
            </a:pPr>
            <a:r>
              <a:rPr lang="en-US" sz="2400" dirty="0">
                <a:solidFill>
                  <a:srgbClr val="004990"/>
                </a:solidFill>
                <a:latin typeface="Franklin Gothic Book"/>
              </a:rPr>
              <a:t>One of the involved individuals is a friend​ or family member of the Title IX team member.</a:t>
            </a:r>
          </a:p>
          <a:p>
            <a:pPr fontAlgn="base">
              <a:buFont typeface="Wingdings"/>
              <a:buChar char="§"/>
            </a:pPr>
            <a:r>
              <a:rPr lang="en-US" sz="2400" dirty="0">
                <a:solidFill>
                  <a:srgbClr val="004990"/>
                </a:solidFill>
                <a:latin typeface="Franklin Gothic Book"/>
              </a:rPr>
              <a:t>There is a strong personal history (positive or negative) with an individual​.</a:t>
            </a:r>
          </a:p>
          <a:p>
            <a:pPr fontAlgn="base">
              <a:buFont typeface="Wingdings"/>
              <a:buChar char="§"/>
            </a:pPr>
            <a:r>
              <a:rPr lang="en-US" sz="2400" dirty="0">
                <a:solidFill>
                  <a:srgbClr val="004990"/>
                </a:solidFill>
                <a:latin typeface="Franklin Gothic Book"/>
              </a:rPr>
              <a:t>The individual is a previous resident (RA), mentee (OL/CL), or student (faculty/staff member) with whom the Title IX Team Member has cultivated a close relationship to include the sharing of personal, confidential information about the individual. ​</a:t>
            </a:r>
          </a:p>
          <a:p>
            <a:pPr fontAlgn="base"/>
            <a:endParaRPr lang="en-US" sz="2800" i="1" dirty="0">
              <a:solidFill>
                <a:srgbClr val="004990"/>
              </a:solidFill>
              <a:latin typeface="Franklin Gothic Book"/>
            </a:endParaRPr>
          </a:p>
        </p:txBody>
      </p:sp>
    </p:spTree>
    <p:extLst>
      <p:ext uri="{BB962C8B-B14F-4D97-AF65-F5344CB8AC3E}">
        <p14:creationId xmlns:p14="http://schemas.microsoft.com/office/powerpoint/2010/main" val="11441921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9873B-E3D1-0C25-3BDB-B2FBFCBA87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D8DD2D-ABA1-7C46-7ED5-08C6115950BC}"/>
              </a:ext>
            </a:extLst>
          </p:cNvPr>
          <p:cNvSpPr>
            <a:spLocks noGrp="1"/>
          </p:cNvSpPr>
          <p:nvPr>
            <p:ph type="title"/>
          </p:nvPr>
        </p:nvSpPr>
        <p:spPr>
          <a:xfrm>
            <a:off x="743712" y="235626"/>
            <a:ext cx="10515600" cy="1325563"/>
          </a:xfrm>
        </p:spPr>
        <p:txBody>
          <a:bodyPr>
            <a:normAutofit/>
          </a:bodyPr>
          <a:lstStyle/>
          <a:p>
            <a:pPr algn="ctr"/>
            <a:r>
              <a:rPr lang="en-US" sz="3600" dirty="0">
                <a:solidFill>
                  <a:srgbClr val="3A4E84"/>
                </a:solidFill>
                <a:latin typeface="Franklin Gothic Medium" panose="020B0603020102020204" pitchFamily="34" charset="0"/>
              </a:rPr>
              <a:t>AVOIDING PREJUDGEMENT</a:t>
            </a:r>
            <a:endParaRPr lang="en-US" sz="3600" dirty="0">
              <a:solidFill>
                <a:srgbClr val="3A4E84"/>
              </a:solidFill>
            </a:endParaRPr>
          </a:p>
        </p:txBody>
      </p:sp>
      <p:sp>
        <p:nvSpPr>
          <p:cNvPr id="3" name="TextBox 2">
            <a:extLst>
              <a:ext uri="{FF2B5EF4-FFF2-40B4-BE49-F238E27FC236}">
                <a16:creationId xmlns:a16="http://schemas.microsoft.com/office/drawing/2014/main" id="{7FD729F1-F644-525D-30E9-CD444C6A70F7}"/>
              </a:ext>
            </a:extLst>
          </p:cNvPr>
          <p:cNvSpPr txBox="1"/>
          <p:nvPr/>
        </p:nvSpPr>
        <p:spPr>
          <a:xfrm>
            <a:off x="743712" y="1078790"/>
            <a:ext cx="10952988" cy="5693866"/>
          </a:xfrm>
          <a:prstGeom prst="rect">
            <a:avLst/>
          </a:prstGeom>
          <a:noFill/>
        </p:spPr>
        <p:txBody>
          <a:bodyPr wrap="square" rtlCol="0">
            <a:spAutoFit/>
          </a:bodyPr>
          <a:lstStyle/>
          <a:p>
            <a:pPr marL="0" lvl="1" indent="0" fontAlgn="base">
              <a:buNone/>
            </a:pPr>
            <a:r>
              <a:rPr lang="en-US" sz="2400" b="1" u="sng" dirty="0">
                <a:solidFill>
                  <a:srgbClr val="004990"/>
                </a:solidFill>
                <a:latin typeface="Franklin Gothic Book"/>
              </a:rPr>
              <a:t>Presumption of Non-Responsibility</a:t>
            </a:r>
          </a:p>
          <a:p>
            <a:pPr marL="342900" lvl="1" indent="-342900" fontAlgn="base">
              <a:buFont typeface="Wingdings" panose="05000000000000000000" pitchFamily="2" charset="2"/>
              <a:buChar char="§"/>
            </a:pPr>
            <a:r>
              <a:rPr lang="en-US" sz="2400" dirty="0">
                <a:solidFill>
                  <a:srgbClr val="004990"/>
                </a:solidFill>
                <a:latin typeface="Franklin Gothic Book"/>
              </a:rPr>
              <a:t>Respondents are entitled to a presumption of non-responsibility for violating Webster’s Title IX Policy until they are adjudicated otherwise through a Title IX grievance process.</a:t>
            </a:r>
          </a:p>
          <a:p>
            <a:pPr marL="742950" lvl="2" indent="-342900" fontAlgn="base">
              <a:buFont typeface="Arial" panose="020B0604020202020204" pitchFamily="34" charset="0"/>
              <a:buChar char="•"/>
            </a:pPr>
            <a:r>
              <a:rPr lang="en-US" sz="2400" dirty="0">
                <a:solidFill>
                  <a:srgbClr val="004990"/>
                </a:solidFill>
                <a:latin typeface="Franklin Gothic Book"/>
              </a:rPr>
              <a:t>The presumption of non-responsibility is not interpreted to mean that a respondent is considered truthful or that the respondent’s statements are credible or not credible, based on the respondent’s status as a respondent. ​</a:t>
            </a:r>
          </a:p>
          <a:p>
            <a:pPr marL="342900" lvl="1" indent="-342900" fontAlgn="base">
              <a:buFont typeface="Wingdings" panose="05000000000000000000" pitchFamily="2" charset="2"/>
              <a:buChar char="§"/>
            </a:pPr>
            <a:endParaRPr lang="en-US" sz="2400" dirty="0">
              <a:solidFill>
                <a:srgbClr val="004990"/>
              </a:solidFill>
              <a:latin typeface="Franklin Gothic Book"/>
            </a:endParaRPr>
          </a:p>
          <a:p>
            <a:pPr marL="0" lvl="1" indent="0" fontAlgn="base">
              <a:buNone/>
            </a:pPr>
            <a:r>
              <a:rPr lang="en-US" sz="2400" b="1" u="sng" dirty="0">
                <a:solidFill>
                  <a:srgbClr val="004990"/>
                </a:solidFill>
                <a:latin typeface="Franklin Gothic Book"/>
              </a:rPr>
              <a:t>Considering the “Stakes”</a:t>
            </a:r>
          </a:p>
          <a:p>
            <a:pPr marL="342900" lvl="1" indent="-342900" fontAlgn="base">
              <a:buFont typeface="Wingdings" panose="05000000000000000000" pitchFamily="2" charset="2"/>
              <a:buChar char="§"/>
            </a:pPr>
            <a:r>
              <a:rPr lang="en-US" sz="2400" dirty="0">
                <a:solidFill>
                  <a:srgbClr val="004990"/>
                </a:solidFill>
                <a:latin typeface="Franklin Gothic Book"/>
              </a:rPr>
              <a:t>Credibility should not be determined based on an individual’s status as a complainant or respondent.  </a:t>
            </a:r>
          </a:p>
          <a:p>
            <a:pPr marL="742950" lvl="2" indent="-342900" fontAlgn="base">
              <a:buFont typeface="Arial" panose="020B0604020202020204" pitchFamily="34" charset="0"/>
              <a:buChar char="•"/>
            </a:pPr>
            <a:r>
              <a:rPr lang="en-US" sz="2400" dirty="0">
                <a:solidFill>
                  <a:srgbClr val="004990"/>
                </a:solidFill>
                <a:latin typeface="Franklin Gothic Book"/>
              </a:rPr>
              <a:t>Title IX personnel are not prevented from understanding and taking into account each party’s interests and the “stakes” at issue for each party, yet what is at stake does not, by itself, reflect on the party’s truthfulness. </a:t>
            </a:r>
          </a:p>
          <a:p>
            <a:pPr fontAlgn="base"/>
            <a:endParaRPr lang="en-US" sz="2800" i="1" dirty="0">
              <a:solidFill>
                <a:srgbClr val="004990"/>
              </a:solidFill>
              <a:latin typeface="Franklin Gothic Book"/>
            </a:endParaRPr>
          </a:p>
        </p:txBody>
      </p:sp>
    </p:spTree>
    <p:extLst>
      <p:ext uri="{BB962C8B-B14F-4D97-AF65-F5344CB8AC3E}">
        <p14:creationId xmlns:p14="http://schemas.microsoft.com/office/powerpoint/2010/main" val="9988782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6BA59"/>
        </a:solidFill>
        <a:effectLst/>
      </p:bgPr>
    </p:bg>
    <p:spTree>
      <p:nvGrpSpPr>
        <p:cNvPr id="1" name="">
          <a:extLst>
            <a:ext uri="{FF2B5EF4-FFF2-40B4-BE49-F238E27FC236}">
              <a16:creationId xmlns:a16="http://schemas.microsoft.com/office/drawing/2014/main" id="{9BF80BA6-F678-4402-6AFE-76F16DC879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B298CD-9B9F-F1C5-7BE4-21A668F37994}"/>
              </a:ext>
            </a:extLst>
          </p:cNvPr>
          <p:cNvSpPr>
            <a:spLocks noGrp="1"/>
          </p:cNvSpPr>
          <p:nvPr>
            <p:ph type="ctrTitle"/>
          </p:nvPr>
        </p:nvSpPr>
        <p:spPr>
          <a:xfrm>
            <a:off x="463296" y="1366203"/>
            <a:ext cx="11265408" cy="2387600"/>
          </a:xfrm>
        </p:spPr>
        <p:txBody>
          <a:bodyPr>
            <a:normAutofit/>
          </a:bodyPr>
          <a:lstStyle/>
          <a:p>
            <a:r>
              <a:rPr lang="en-US" sz="5400" dirty="0">
                <a:solidFill>
                  <a:schemeClr val="bg1"/>
                </a:solidFill>
                <a:latin typeface="Franklin Gothic Medium" panose="020B0603020102020204" pitchFamily="34" charset="0"/>
              </a:rPr>
              <a:t>TIMELINE OF A TITLE IX CASE</a:t>
            </a:r>
          </a:p>
        </p:txBody>
      </p:sp>
    </p:spTree>
    <p:extLst>
      <p:ext uri="{BB962C8B-B14F-4D97-AF65-F5344CB8AC3E}">
        <p14:creationId xmlns:p14="http://schemas.microsoft.com/office/powerpoint/2010/main" val="25364511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283AB-6AEB-EB82-7D40-068A778FC4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93C61B-1196-6809-1058-B20082DED5B4}"/>
              </a:ext>
            </a:extLst>
          </p:cNvPr>
          <p:cNvSpPr>
            <a:spLocks noGrp="1"/>
          </p:cNvSpPr>
          <p:nvPr>
            <p:ph type="title"/>
          </p:nvPr>
        </p:nvSpPr>
        <p:spPr>
          <a:xfrm>
            <a:off x="0" y="247179"/>
            <a:ext cx="11896344" cy="1325563"/>
          </a:xfrm>
        </p:spPr>
        <p:txBody>
          <a:bodyPr>
            <a:normAutofit/>
          </a:bodyPr>
          <a:lstStyle/>
          <a:p>
            <a:pPr algn="ctr"/>
            <a:r>
              <a:rPr lang="en-US" sz="4000" dirty="0">
                <a:solidFill>
                  <a:srgbClr val="3A4E84"/>
                </a:solidFill>
                <a:latin typeface="Franklin Gothic Medium" panose="020B0603020102020204" pitchFamily="34" charset="0"/>
              </a:rPr>
              <a:t>TITLE IX—TIMING CONSIDERATIONS</a:t>
            </a:r>
          </a:p>
        </p:txBody>
      </p:sp>
      <p:sp>
        <p:nvSpPr>
          <p:cNvPr id="5" name="TextBox 4">
            <a:extLst>
              <a:ext uri="{FF2B5EF4-FFF2-40B4-BE49-F238E27FC236}">
                <a16:creationId xmlns:a16="http://schemas.microsoft.com/office/drawing/2014/main" id="{EF6FE3FB-A813-4318-D96E-F1D5DD85F450}"/>
              </a:ext>
            </a:extLst>
          </p:cNvPr>
          <p:cNvSpPr txBox="1"/>
          <p:nvPr/>
        </p:nvSpPr>
        <p:spPr>
          <a:xfrm>
            <a:off x="530352" y="1481928"/>
            <a:ext cx="11131296" cy="4832092"/>
          </a:xfrm>
          <a:prstGeom prst="rect">
            <a:avLst/>
          </a:prstGeom>
          <a:noFill/>
        </p:spPr>
        <p:txBody>
          <a:bodyPr wrap="square" rtlCol="0">
            <a:spAutoFit/>
          </a:bodyPr>
          <a:lstStyle/>
          <a:p>
            <a:pPr marL="285750" lvl="1">
              <a:buFont typeface="Wingdings" panose="05000000000000000000" pitchFamily="2" charset="2"/>
              <a:buChar char="§"/>
            </a:pPr>
            <a:r>
              <a:rPr lang="en-US" sz="2800" dirty="0">
                <a:solidFill>
                  <a:srgbClr val="004990"/>
                </a:solidFill>
                <a:latin typeface="Franklin Gothic Book" panose="020B0503020102020204" pitchFamily="34" charset="0"/>
              </a:rPr>
              <a:t>An individual can make a report of sexual harassment to the University at any time.  </a:t>
            </a:r>
          </a:p>
          <a:p>
            <a:pPr marL="285750" lvl="1">
              <a:buFont typeface="Wingdings" panose="05000000000000000000" pitchFamily="2" charset="2"/>
              <a:buChar char="§"/>
            </a:pPr>
            <a:r>
              <a:rPr lang="en-US" sz="2800" dirty="0">
                <a:solidFill>
                  <a:srgbClr val="004990"/>
                </a:solidFill>
                <a:latin typeface="Franklin Gothic Book" panose="020B0503020102020204" pitchFamily="34" charset="0"/>
              </a:rPr>
              <a:t>The “actual knowledge” (i.e., notice to Title IX Coordinator or CHRO) of sexual harassment triggers these response obligations:</a:t>
            </a:r>
          </a:p>
          <a:p>
            <a:pPr marL="742950" lvl="2" indent="-285750">
              <a:buFont typeface="Arial" panose="020B0604020202020204" pitchFamily="34" charset="0"/>
              <a:buChar char="•"/>
            </a:pPr>
            <a:r>
              <a:rPr lang="en-US" sz="2800" dirty="0">
                <a:solidFill>
                  <a:srgbClr val="004990"/>
                </a:solidFill>
                <a:latin typeface="Franklin Gothic Book" panose="020B0503020102020204" pitchFamily="34" charset="0"/>
              </a:rPr>
              <a:t>Promptly contact the complainant</a:t>
            </a:r>
          </a:p>
          <a:p>
            <a:pPr marL="742950" lvl="2" indent="-285750">
              <a:buFont typeface="Arial" panose="020B0604020202020204" pitchFamily="34" charset="0"/>
              <a:buChar char="•"/>
            </a:pPr>
            <a:r>
              <a:rPr lang="en-US" sz="2800" dirty="0">
                <a:solidFill>
                  <a:srgbClr val="004990"/>
                </a:solidFill>
                <a:latin typeface="Franklin Gothic Book" panose="020B0503020102020204" pitchFamily="34" charset="0"/>
              </a:rPr>
              <a:t>Offer supportive measures</a:t>
            </a:r>
          </a:p>
          <a:p>
            <a:pPr marL="742950" lvl="2" indent="-285750">
              <a:buFont typeface="Arial" panose="020B0604020202020204" pitchFamily="34" charset="0"/>
              <a:buChar char="•"/>
            </a:pPr>
            <a:r>
              <a:rPr lang="en-US" sz="2800" dirty="0">
                <a:solidFill>
                  <a:srgbClr val="004990"/>
                </a:solidFill>
                <a:latin typeface="Franklin Gothic Book" panose="020B0503020102020204" pitchFamily="34" charset="0"/>
              </a:rPr>
              <a:t>Consider the complainant’s wishes with respect to supportive measures </a:t>
            </a:r>
          </a:p>
          <a:p>
            <a:pPr marL="742950" lvl="2" indent="-285750">
              <a:buFont typeface="Arial" panose="020B0604020202020204" pitchFamily="34" charset="0"/>
              <a:buChar char="•"/>
            </a:pPr>
            <a:r>
              <a:rPr lang="en-US" sz="2800" dirty="0">
                <a:solidFill>
                  <a:srgbClr val="004990"/>
                </a:solidFill>
                <a:latin typeface="Franklin Gothic Book" panose="020B0503020102020204" pitchFamily="34" charset="0"/>
              </a:rPr>
              <a:t>Inform the complainant of the availability of supportive measures with or without the filing of a formal complaint, and</a:t>
            </a:r>
          </a:p>
          <a:p>
            <a:pPr marL="742950" lvl="2" indent="-285750">
              <a:buFont typeface="Arial" panose="020B0604020202020204" pitchFamily="34" charset="0"/>
              <a:buChar char="•"/>
            </a:pPr>
            <a:r>
              <a:rPr lang="en-US" sz="2800" dirty="0">
                <a:solidFill>
                  <a:srgbClr val="004990"/>
                </a:solidFill>
                <a:latin typeface="Franklin Gothic Book" panose="020B0503020102020204" pitchFamily="34" charset="0"/>
              </a:rPr>
              <a:t>Explain how to file a formal complaint</a:t>
            </a:r>
          </a:p>
        </p:txBody>
      </p:sp>
    </p:spTree>
    <p:extLst>
      <p:ext uri="{BB962C8B-B14F-4D97-AF65-F5344CB8AC3E}">
        <p14:creationId xmlns:p14="http://schemas.microsoft.com/office/powerpoint/2010/main" val="33032150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62287-0DAC-1D77-1248-F196E4F074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BC0EEB-585B-D84C-67E2-938C54C45C42}"/>
              </a:ext>
            </a:extLst>
          </p:cNvPr>
          <p:cNvSpPr>
            <a:spLocks noGrp="1"/>
          </p:cNvSpPr>
          <p:nvPr>
            <p:ph type="title"/>
          </p:nvPr>
        </p:nvSpPr>
        <p:spPr>
          <a:xfrm>
            <a:off x="0" y="247179"/>
            <a:ext cx="11896344" cy="1325563"/>
          </a:xfrm>
        </p:spPr>
        <p:txBody>
          <a:bodyPr>
            <a:normAutofit/>
          </a:bodyPr>
          <a:lstStyle/>
          <a:p>
            <a:pPr algn="ctr"/>
            <a:r>
              <a:rPr lang="en-US" sz="4000" dirty="0">
                <a:solidFill>
                  <a:srgbClr val="3A4E84"/>
                </a:solidFill>
                <a:latin typeface="Franklin Gothic Medium" panose="020B0603020102020204" pitchFamily="34" charset="0"/>
              </a:rPr>
              <a:t>FORMAL COMPLAINTS</a:t>
            </a:r>
          </a:p>
        </p:txBody>
      </p:sp>
      <p:sp>
        <p:nvSpPr>
          <p:cNvPr id="5" name="TextBox 4">
            <a:extLst>
              <a:ext uri="{FF2B5EF4-FFF2-40B4-BE49-F238E27FC236}">
                <a16:creationId xmlns:a16="http://schemas.microsoft.com/office/drawing/2014/main" id="{334A2E79-45C1-E2EA-D84F-DC521B209113}"/>
              </a:ext>
            </a:extLst>
          </p:cNvPr>
          <p:cNvSpPr txBox="1"/>
          <p:nvPr/>
        </p:nvSpPr>
        <p:spPr>
          <a:xfrm>
            <a:off x="530352" y="1299048"/>
            <a:ext cx="11131296" cy="4832092"/>
          </a:xfrm>
          <a:prstGeom prst="rect">
            <a:avLst/>
          </a:prstGeom>
          <a:noFill/>
        </p:spPr>
        <p:txBody>
          <a:bodyPr wrap="square" rtlCol="0">
            <a:spAutoFit/>
          </a:bodyPr>
          <a:lstStyle/>
          <a:p>
            <a:pPr marL="285750" lvl="1">
              <a:buFont typeface="Wingdings" panose="05000000000000000000" pitchFamily="2" charset="2"/>
              <a:buChar char="§"/>
            </a:pPr>
            <a:r>
              <a:rPr lang="en-US" sz="2800" dirty="0">
                <a:solidFill>
                  <a:srgbClr val="004990"/>
                </a:solidFill>
                <a:latin typeface="Franklin Gothic Book" panose="020B0503020102020204" pitchFamily="34" charset="0"/>
              </a:rPr>
              <a:t>Anyone who believes they have experienced sexual harassment may file a Formal Complaint.</a:t>
            </a:r>
          </a:p>
          <a:p>
            <a:pPr marL="285750" lvl="1">
              <a:buFont typeface="Wingdings" panose="05000000000000000000" pitchFamily="2" charset="2"/>
              <a:buChar char="§"/>
            </a:pPr>
            <a:endParaRPr lang="en-US" sz="2800" dirty="0">
              <a:solidFill>
                <a:srgbClr val="004990"/>
              </a:solidFill>
              <a:latin typeface="Franklin Gothic Book" panose="020B0503020102020204" pitchFamily="34" charset="0"/>
            </a:endParaRPr>
          </a:p>
          <a:p>
            <a:pPr marL="285750" lvl="1">
              <a:buFont typeface="Wingdings" panose="05000000000000000000" pitchFamily="2" charset="2"/>
              <a:buChar char="§"/>
            </a:pPr>
            <a:r>
              <a:rPr lang="en-US" sz="2800" dirty="0">
                <a:solidFill>
                  <a:srgbClr val="004990"/>
                </a:solidFill>
                <a:latin typeface="Franklin Gothic Book" panose="020B0503020102020204" pitchFamily="34" charset="0"/>
              </a:rPr>
              <a:t>Webster’s Title IX Policy defines “Formal Complaint” as a document alleging sexual harassment against a respondent and requesting that the University investigate the allegation of sexual harassment. </a:t>
            </a:r>
          </a:p>
          <a:p>
            <a:pPr marL="285750" lvl="1">
              <a:buFont typeface="Wingdings" panose="05000000000000000000" pitchFamily="2" charset="2"/>
              <a:buChar char="§"/>
            </a:pPr>
            <a:endParaRPr lang="en-US" sz="2800" dirty="0">
              <a:solidFill>
                <a:srgbClr val="004990"/>
              </a:solidFill>
              <a:latin typeface="Franklin Gothic Book" panose="020B0503020102020204" pitchFamily="34" charset="0"/>
            </a:endParaRPr>
          </a:p>
          <a:p>
            <a:pPr marL="285750" lvl="1">
              <a:buFont typeface="Wingdings" panose="05000000000000000000" pitchFamily="2" charset="2"/>
              <a:buChar char="§"/>
            </a:pPr>
            <a:r>
              <a:rPr lang="en-US" sz="2800" dirty="0">
                <a:solidFill>
                  <a:srgbClr val="004990"/>
                </a:solidFill>
                <a:latin typeface="Franklin Gothic Book" panose="020B0503020102020204" pitchFamily="34" charset="0"/>
              </a:rPr>
              <a:t>A </a:t>
            </a:r>
            <a:r>
              <a:rPr lang="en-US" sz="2800" b="1" dirty="0">
                <a:solidFill>
                  <a:srgbClr val="004990"/>
                </a:solidFill>
                <a:latin typeface="Franklin Gothic Book" panose="020B0503020102020204" pitchFamily="34" charset="0"/>
              </a:rPr>
              <a:t>Formal Complaint </a:t>
            </a:r>
            <a:r>
              <a:rPr lang="en-US" sz="2800" dirty="0">
                <a:solidFill>
                  <a:srgbClr val="004990"/>
                </a:solidFill>
                <a:latin typeface="Franklin Gothic Book" panose="020B0503020102020204" pitchFamily="34" charset="0"/>
              </a:rPr>
              <a:t>can be either </a:t>
            </a:r>
          </a:p>
          <a:p>
            <a:pPr lvl="2" indent="-457200">
              <a:buAutoNum type="arabicParenBoth"/>
            </a:pPr>
            <a:r>
              <a:rPr lang="en-US" sz="2800" dirty="0">
                <a:solidFill>
                  <a:srgbClr val="004990"/>
                </a:solidFill>
                <a:latin typeface="Franklin Gothic Book" panose="020B0503020102020204" pitchFamily="34" charset="0"/>
              </a:rPr>
              <a:t>filed by the complainant, </a:t>
            </a:r>
            <a:r>
              <a:rPr lang="en-US" sz="2800" u="sng" dirty="0">
                <a:solidFill>
                  <a:srgbClr val="004990"/>
                </a:solidFill>
                <a:latin typeface="Franklin Gothic Book" panose="020B0503020102020204" pitchFamily="34" charset="0"/>
              </a:rPr>
              <a:t>or</a:t>
            </a:r>
            <a:r>
              <a:rPr lang="en-US" sz="2800" dirty="0">
                <a:solidFill>
                  <a:srgbClr val="004990"/>
                </a:solidFill>
                <a:latin typeface="Franklin Gothic Book" panose="020B0503020102020204" pitchFamily="34" charset="0"/>
              </a:rPr>
              <a:t> </a:t>
            </a:r>
          </a:p>
          <a:p>
            <a:pPr lvl="2" indent="-457200">
              <a:buAutoNum type="arabicParenBoth"/>
            </a:pPr>
            <a:r>
              <a:rPr lang="en-US" sz="2800" dirty="0">
                <a:solidFill>
                  <a:srgbClr val="004990"/>
                </a:solidFill>
                <a:latin typeface="Franklin Gothic Book" panose="020B0503020102020204" pitchFamily="34" charset="0"/>
              </a:rPr>
              <a:t>signed by the Title IX Coordinator if the complainant chooses not to file, subject to specific limitations.</a:t>
            </a:r>
          </a:p>
        </p:txBody>
      </p:sp>
    </p:spTree>
    <p:extLst>
      <p:ext uri="{BB962C8B-B14F-4D97-AF65-F5344CB8AC3E}">
        <p14:creationId xmlns:p14="http://schemas.microsoft.com/office/powerpoint/2010/main" val="13449596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5C494-67F2-92D6-E279-6E10308BF9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A4E599-0FBC-95C2-0D52-D3EA40B9FC41}"/>
              </a:ext>
            </a:extLst>
          </p:cNvPr>
          <p:cNvSpPr>
            <a:spLocks noGrp="1"/>
          </p:cNvSpPr>
          <p:nvPr>
            <p:ph type="title"/>
          </p:nvPr>
        </p:nvSpPr>
        <p:spPr>
          <a:xfrm>
            <a:off x="0" y="247179"/>
            <a:ext cx="11896344" cy="1325563"/>
          </a:xfrm>
        </p:spPr>
        <p:txBody>
          <a:bodyPr>
            <a:normAutofit/>
          </a:bodyPr>
          <a:lstStyle/>
          <a:p>
            <a:pPr algn="ctr"/>
            <a:r>
              <a:rPr lang="en-US" sz="4000" dirty="0">
                <a:solidFill>
                  <a:srgbClr val="3A4E84"/>
                </a:solidFill>
                <a:latin typeface="Franklin Gothic Medium" panose="020B0603020102020204" pitchFamily="34" charset="0"/>
              </a:rPr>
              <a:t>FORMAL COMPLAINTS FILED BY A COMPLAINANT</a:t>
            </a:r>
          </a:p>
        </p:txBody>
      </p:sp>
      <p:sp>
        <p:nvSpPr>
          <p:cNvPr id="5" name="TextBox 4">
            <a:extLst>
              <a:ext uri="{FF2B5EF4-FFF2-40B4-BE49-F238E27FC236}">
                <a16:creationId xmlns:a16="http://schemas.microsoft.com/office/drawing/2014/main" id="{A38E3D14-D277-3FC3-6AB3-E5508A9A6AD8}"/>
              </a:ext>
            </a:extLst>
          </p:cNvPr>
          <p:cNvSpPr txBox="1"/>
          <p:nvPr/>
        </p:nvSpPr>
        <p:spPr>
          <a:xfrm>
            <a:off x="530352" y="1572742"/>
            <a:ext cx="11131296" cy="4524315"/>
          </a:xfrm>
          <a:prstGeom prst="rect">
            <a:avLst/>
          </a:prstGeom>
          <a:noFill/>
        </p:spPr>
        <p:txBody>
          <a:bodyPr wrap="square" rtlCol="0">
            <a:spAutoFit/>
          </a:bodyPr>
          <a:lstStyle/>
          <a:p>
            <a:pPr marL="0" lvl="1" indent="0">
              <a:buNone/>
            </a:pPr>
            <a:r>
              <a:rPr lang="en-US" sz="2400" dirty="0">
                <a:solidFill>
                  <a:srgbClr val="004990"/>
                </a:solidFill>
                <a:latin typeface="Franklin Gothic Book" panose="020B0503020102020204" pitchFamily="34" charset="0"/>
              </a:rPr>
              <a:t>Standards for filing a Formal Complaint:</a:t>
            </a:r>
          </a:p>
          <a:p>
            <a:pPr marL="0" lvl="1" indent="0">
              <a:buNone/>
            </a:pPr>
            <a:endParaRPr lang="en-US" sz="2400" dirty="0">
              <a:solidFill>
                <a:srgbClr val="004990"/>
              </a:solidFill>
              <a:latin typeface="Franklin Gothic Book" panose="020B0503020102020204" pitchFamily="34" charset="0"/>
            </a:endParaRPr>
          </a:p>
          <a:p>
            <a:pPr marL="685800" lvl="2">
              <a:buFont typeface="Wingdings" panose="05000000000000000000" pitchFamily="2" charset="2"/>
              <a:buChar char="§"/>
            </a:pPr>
            <a:r>
              <a:rPr lang="en-US" sz="2400" dirty="0">
                <a:solidFill>
                  <a:srgbClr val="004990"/>
                </a:solidFill>
                <a:latin typeface="Franklin Gothic Book" panose="020B0503020102020204" pitchFamily="34" charset="0"/>
              </a:rPr>
              <a:t>Complainant must be </a:t>
            </a:r>
            <a:r>
              <a:rPr lang="en-US" sz="2400" b="1" dirty="0">
                <a:solidFill>
                  <a:srgbClr val="004990"/>
                </a:solidFill>
                <a:latin typeface="Franklin Gothic Book" panose="020B0503020102020204" pitchFamily="34" charset="0"/>
              </a:rPr>
              <a:t>participating, or attempting to participate in, education program or activity</a:t>
            </a:r>
            <a:r>
              <a:rPr lang="en-US" sz="2400" dirty="0">
                <a:solidFill>
                  <a:srgbClr val="004990"/>
                </a:solidFill>
                <a:latin typeface="Franklin Gothic Book" panose="020B0503020102020204" pitchFamily="34" charset="0"/>
              </a:rPr>
              <a:t>. </a:t>
            </a:r>
          </a:p>
          <a:p>
            <a:pPr marL="685800" lvl="2">
              <a:buFont typeface="Wingdings" panose="05000000000000000000" pitchFamily="2" charset="2"/>
              <a:buChar char="§"/>
            </a:pPr>
            <a:endParaRPr lang="en-US" sz="2400" dirty="0">
              <a:solidFill>
                <a:srgbClr val="004990"/>
              </a:solidFill>
              <a:latin typeface="Franklin Gothic Book" panose="020B0503020102020204" pitchFamily="34" charset="0"/>
            </a:endParaRPr>
          </a:p>
          <a:p>
            <a:pPr marL="685800" lvl="2">
              <a:buFont typeface="Wingdings" panose="05000000000000000000" pitchFamily="2" charset="2"/>
              <a:buChar char="§"/>
            </a:pPr>
            <a:r>
              <a:rPr lang="en-US" sz="2400" dirty="0">
                <a:solidFill>
                  <a:srgbClr val="004990"/>
                </a:solidFill>
                <a:latin typeface="Franklin Gothic Book" panose="020B0503020102020204" pitchFamily="34" charset="0"/>
              </a:rPr>
              <a:t>Formal complaint </a:t>
            </a:r>
            <a:r>
              <a:rPr lang="en-US" sz="2400" u="sng" dirty="0">
                <a:solidFill>
                  <a:srgbClr val="004990"/>
                </a:solidFill>
                <a:latin typeface="Franklin Gothic Book" panose="020B0503020102020204" pitchFamily="34" charset="0"/>
              </a:rPr>
              <a:t>must</a:t>
            </a:r>
            <a:r>
              <a:rPr lang="en-US" sz="2400" b="1" dirty="0">
                <a:solidFill>
                  <a:srgbClr val="004990"/>
                </a:solidFill>
                <a:latin typeface="Franklin Gothic Book" panose="020B0503020102020204" pitchFamily="34" charset="0"/>
              </a:rPr>
              <a:t>:</a:t>
            </a:r>
          </a:p>
          <a:p>
            <a:pPr marL="1257300" lvl="3" indent="-342900">
              <a:buFont typeface="Arial" panose="020B0604020202020204" pitchFamily="34" charset="0"/>
              <a:buChar char="•"/>
            </a:pPr>
            <a:r>
              <a:rPr lang="en-US" sz="2400" dirty="0">
                <a:solidFill>
                  <a:srgbClr val="004990"/>
                </a:solidFill>
                <a:latin typeface="Franklin Gothic Book" panose="020B0503020102020204" pitchFamily="34" charset="0"/>
              </a:rPr>
              <a:t>be</a:t>
            </a:r>
            <a:r>
              <a:rPr lang="en-US" sz="2400" b="1" dirty="0">
                <a:solidFill>
                  <a:srgbClr val="004990"/>
                </a:solidFill>
                <a:latin typeface="Franklin Gothic Book" panose="020B0503020102020204" pitchFamily="34" charset="0"/>
              </a:rPr>
              <a:t> filed with the Title IX Coordinator</a:t>
            </a:r>
            <a:r>
              <a:rPr lang="en-US" sz="2400" dirty="0">
                <a:solidFill>
                  <a:srgbClr val="004990"/>
                </a:solidFill>
                <a:latin typeface="Franklin Gothic Book" panose="020B0503020102020204" pitchFamily="34" charset="0"/>
              </a:rPr>
              <a:t>, either in person, by mail, by electronic mail, or direct contact with Title IX Coordinator.</a:t>
            </a:r>
          </a:p>
          <a:p>
            <a:pPr marL="1257300" lvl="3" indent="-342900">
              <a:buFont typeface="Arial" panose="020B0604020202020204" pitchFamily="34" charset="0"/>
              <a:buChar char="•"/>
            </a:pPr>
            <a:r>
              <a:rPr lang="en-US" sz="2400" dirty="0">
                <a:solidFill>
                  <a:srgbClr val="004990"/>
                </a:solidFill>
                <a:latin typeface="Franklin Gothic Book" panose="020B0503020102020204" pitchFamily="34" charset="0"/>
              </a:rPr>
              <a:t>be </a:t>
            </a:r>
            <a:r>
              <a:rPr lang="en-US" sz="2400" b="1" dirty="0">
                <a:solidFill>
                  <a:srgbClr val="004990"/>
                </a:solidFill>
                <a:latin typeface="Franklin Gothic Book" panose="020B0503020102020204" pitchFamily="34" charset="0"/>
              </a:rPr>
              <a:t>signed physically or digitally by Complainant </a:t>
            </a:r>
            <a:r>
              <a:rPr lang="en-US" sz="2400" dirty="0">
                <a:solidFill>
                  <a:srgbClr val="004990"/>
                </a:solidFill>
                <a:latin typeface="Franklin Gothic Book" panose="020B0503020102020204" pitchFamily="34" charset="0"/>
              </a:rPr>
              <a:t>or must otherwise indicate that the complainant is filing the formal complaint.</a:t>
            </a:r>
          </a:p>
          <a:p>
            <a:pPr marL="1257300" lvl="3" indent="-342900">
              <a:buFont typeface="Arial" panose="020B0604020202020204" pitchFamily="34" charset="0"/>
              <a:buChar char="•"/>
            </a:pPr>
            <a:r>
              <a:rPr lang="en-US" sz="2400" b="1" dirty="0">
                <a:solidFill>
                  <a:srgbClr val="004990"/>
                </a:solidFill>
                <a:latin typeface="Franklin Gothic Book" panose="020B0503020102020204" pitchFamily="34" charset="0"/>
              </a:rPr>
              <a:t>include allegations that, if true, would constitute sexual harassment </a:t>
            </a:r>
            <a:r>
              <a:rPr lang="en-US" sz="2400" dirty="0">
                <a:solidFill>
                  <a:srgbClr val="004990"/>
                </a:solidFill>
                <a:latin typeface="Franklin Gothic Book" panose="020B0503020102020204" pitchFamily="34" charset="0"/>
              </a:rPr>
              <a:t>as defined under Title IX.</a:t>
            </a:r>
          </a:p>
        </p:txBody>
      </p:sp>
    </p:spTree>
    <p:extLst>
      <p:ext uri="{BB962C8B-B14F-4D97-AF65-F5344CB8AC3E}">
        <p14:creationId xmlns:p14="http://schemas.microsoft.com/office/powerpoint/2010/main" val="27454271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CC3B4-003B-154A-E597-203B142FE8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487207-5C7A-0EA6-A4A2-4AC1DC18ACA8}"/>
              </a:ext>
            </a:extLst>
          </p:cNvPr>
          <p:cNvSpPr>
            <a:spLocks noGrp="1"/>
          </p:cNvSpPr>
          <p:nvPr>
            <p:ph type="title"/>
          </p:nvPr>
        </p:nvSpPr>
        <p:spPr>
          <a:xfrm>
            <a:off x="-432816" y="113041"/>
            <a:ext cx="13057632" cy="1325563"/>
          </a:xfrm>
        </p:spPr>
        <p:txBody>
          <a:bodyPr>
            <a:normAutofit/>
          </a:bodyPr>
          <a:lstStyle/>
          <a:p>
            <a:pPr algn="ctr"/>
            <a:r>
              <a:rPr lang="en-US" sz="3200" dirty="0">
                <a:solidFill>
                  <a:srgbClr val="3A4E84"/>
                </a:solidFill>
                <a:latin typeface="Franklin Gothic Medium" panose="020B0603020102020204" pitchFamily="34" charset="0"/>
              </a:rPr>
              <a:t>FORMAL COMPLAINTS SIGNED BY THE TITLE IX COORDINATOR</a:t>
            </a:r>
          </a:p>
        </p:txBody>
      </p:sp>
      <p:sp>
        <p:nvSpPr>
          <p:cNvPr id="5" name="TextBox 4">
            <a:extLst>
              <a:ext uri="{FF2B5EF4-FFF2-40B4-BE49-F238E27FC236}">
                <a16:creationId xmlns:a16="http://schemas.microsoft.com/office/drawing/2014/main" id="{62F80987-1784-5F0D-801E-358537935CDE}"/>
              </a:ext>
            </a:extLst>
          </p:cNvPr>
          <p:cNvSpPr txBox="1"/>
          <p:nvPr/>
        </p:nvSpPr>
        <p:spPr>
          <a:xfrm>
            <a:off x="530352" y="1438604"/>
            <a:ext cx="11131296" cy="5016758"/>
          </a:xfrm>
          <a:prstGeom prst="rect">
            <a:avLst/>
          </a:prstGeom>
          <a:noFill/>
        </p:spPr>
        <p:txBody>
          <a:bodyPr wrap="square" rtlCol="0">
            <a:spAutoFit/>
          </a:bodyPr>
          <a:lstStyle/>
          <a:p>
            <a:pPr marL="0" lvl="1" indent="0">
              <a:buNone/>
            </a:pPr>
            <a:r>
              <a:rPr lang="en-US" sz="2000" dirty="0">
                <a:solidFill>
                  <a:srgbClr val="004990"/>
                </a:solidFill>
                <a:latin typeface="Franklin Gothic Book" panose="020B0503020102020204" pitchFamily="34" charset="0"/>
              </a:rPr>
              <a:t>The Title IX Coordinator can sign a formal complaint alleging sexual harassment against one or more respondents and request that the University investigate the allegation of sexual harassment. </a:t>
            </a:r>
          </a:p>
          <a:p>
            <a:pPr marL="0" lvl="1" indent="0">
              <a:buNone/>
            </a:pPr>
            <a:endParaRPr lang="en-US" sz="2000" dirty="0">
              <a:solidFill>
                <a:srgbClr val="004990"/>
              </a:solidFill>
              <a:latin typeface="Franklin Gothic Book" panose="020B0503020102020204" pitchFamily="34" charset="0"/>
            </a:endParaRPr>
          </a:p>
          <a:p>
            <a:pPr marL="0" lvl="1" indent="0">
              <a:buNone/>
            </a:pPr>
            <a:r>
              <a:rPr lang="en-US" sz="2000" dirty="0">
                <a:solidFill>
                  <a:srgbClr val="004990"/>
                </a:solidFill>
                <a:latin typeface="Franklin Gothic Book" panose="020B0503020102020204" pitchFamily="34" charset="0"/>
              </a:rPr>
              <a:t>Before doing so, the Title IX Coordinator will consider these factors:</a:t>
            </a:r>
          </a:p>
          <a:p>
            <a:pPr marL="742950" lvl="2" indent="-342900">
              <a:buFont typeface="Wingdings" panose="05000000000000000000" pitchFamily="2" charset="2"/>
              <a:buChar char="§"/>
            </a:pPr>
            <a:r>
              <a:rPr lang="en-US" sz="2000" dirty="0">
                <a:solidFill>
                  <a:srgbClr val="004990"/>
                </a:solidFill>
                <a:latin typeface="Franklin Gothic Book" panose="020B0503020102020204" pitchFamily="34" charset="0"/>
              </a:rPr>
              <a:t>the </a:t>
            </a:r>
            <a:r>
              <a:rPr lang="en-US" sz="2000" b="1" dirty="0">
                <a:solidFill>
                  <a:srgbClr val="004990"/>
                </a:solidFill>
                <a:latin typeface="Franklin Gothic Book" panose="020B0503020102020204" pitchFamily="34" charset="0"/>
              </a:rPr>
              <a:t>severity and pervasiveness </a:t>
            </a:r>
            <a:r>
              <a:rPr lang="en-US" sz="2000" dirty="0">
                <a:solidFill>
                  <a:srgbClr val="004990"/>
                </a:solidFill>
                <a:latin typeface="Franklin Gothic Book" panose="020B0503020102020204" pitchFamily="34" charset="0"/>
              </a:rPr>
              <a:t>of the alleged sexual harassment;</a:t>
            </a:r>
          </a:p>
          <a:p>
            <a:pPr marL="742950" lvl="2" indent="-342900">
              <a:buFont typeface="Wingdings" panose="05000000000000000000" pitchFamily="2" charset="2"/>
              <a:buChar char="§"/>
            </a:pPr>
            <a:r>
              <a:rPr lang="en-US" sz="2000" dirty="0">
                <a:solidFill>
                  <a:srgbClr val="004990"/>
                </a:solidFill>
                <a:latin typeface="Franklin Gothic Book" panose="020B0503020102020204" pitchFamily="34" charset="0"/>
              </a:rPr>
              <a:t>any </a:t>
            </a:r>
            <a:r>
              <a:rPr lang="en-US" sz="2000" b="1" dirty="0">
                <a:solidFill>
                  <a:srgbClr val="004990"/>
                </a:solidFill>
                <a:latin typeface="Franklin Gothic Book" panose="020B0503020102020204" pitchFamily="34" charset="0"/>
              </a:rPr>
              <a:t>pattern</a:t>
            </a:r>
            <a:r>
              <a:rPr lang="en-US" sz="2000" dirty="0">
                <a:solidFill>
                  <a:srgbClr val="004990"/>
                </a:solidFill>
                <a:latin typeface="Franklin Gothic Book" panose="020B0503020102020204" pitchFamily="34" charset="0"/>
              </a:rPr>
              <a:t> of alleged misconduct attributed to Respondent (e.g., serial predation);</a:t>
            </a:r>
          </a:p>
          <a:p>
            <a:pPr marL="742950" lvl="2" indent="-342900">
              <a:buFont typeface="Wingdings" panose="05000000000000000000" pitchFamily="2" charset="2"/>
              <a:buChar char="§"/>
            </a:pPr>
            <a:r>
              <a:rPr lang="en-US" sz="2000" dirty="0">
                <a:solidFill>
                  <a:srgbClr val="004990"/>
                </a:solidFill>
                <a:latin typeface="Franklin Gothic Book" panose="020B0503020102020204" pitchFamily="34" charset="0"/>
              </a:rPr>
              <a:t>the </a:t>
            </a:r>
            <a:r>
              <a:rPr lang="en-US" sz="2000" b="1" dirty="0">
                <a:solidFill>
                  <a:srgbClr val="004990"/>
                </a:solidFill>
                <a:latin typeface="Franklin Gothic Book" panose="020B0503020102020204" pitchFamily="34" charset="0"/>
              </a:rPr>
              <a:t>risk of serious harm </a:t>
            </a:r>
            <a:r>
              <a:rPr lang="en-US" sz="2000" dirty="0">
                <a:solidFill>
                  <a:srgbClr val="004990"/>
                </a:solidFill>
                <a:latin typeface="Franklin Gothic Book" panose="020B0503020102020204" pitchFamily="34" charset="0"/>
              </a:rPr>
              <a:t>to any student, employee or other individual associated with the University;</a:t>
            </a:r>
          </a:p>
          <a:p>
            <a:pPr marL="742950" lvl="2" indent="-342900">
              <a:buFont typeface="Wingdings" panose="05000000000000000000" pitchFamily="2" charset="2"/>
              <a:buChar char="§"/>
            </a:pPr>
            <a:r>
              <a:rPr lang="en-US" sz="2000" dirty="0">
                <a:solidFill>
                  <a:srgbClr val="004990"/>
                </a:solidFill>
                <a:latin typeface="Franklin Gothic Book" panose="020B0503020102020204" pitchFamily="34" charset="0"/>
              </a:rPr>
              <a:t>whether Complainant’s allegations involved </a:t>
            </a:r>
            <a:r>
              <a:rPr lang="en-US" sz="2000" b="1" dirty="0">
                <a:solidFill>
                  <a:srgbClr val="004990"/>
                </a:solidFill>
                <a:latin typeface="Franklin Gothic Book" panose="020B0503020102020204" pitchFamily="34" charset="0"/>
              </a:rPr>
              <a:t>violence</a:t>
            </a:r>
            <a:r>
              <a:rPr lang="en-US" sz="2000" dirty="0">
                <a:solidFill>
                  <a:srgbClr val="004990"/>
                </a:solidFill>
                <a:latin typeface="Franklin Gothic Book" panose="020B0503020102020204" pitchFamily="34" charset="0"/>
              </a:rPr>
              <a:t>, </a:t>
            </a:r>
            <a:r>
              <a:rPr lang="en-US" sz="2000" b="1" dirty="0">
                <a:solidFill>
                  <a:srgbClr val="004990"/>
                </a:solidFill>
                <a:latin typeface="Franklin Gothic Book" panose="020B0503020102020204" pitchFamily="34" charset="0"/>
              </a:rPr>
              <a:t>threats</a:t>
            </a:r>
            <a:r>
              <a:rPr lang="en-US" sz="2000" dirty="0">
                <a:solidFill>
                  <a:srgbClr val="004990"/>
                </a:solidFill>
                <a:latin typeface="Franklin Gothic Book" panose="020B0503020102020204" pitchFamily="34" charset="0"/>
              </a:rPr>
              <a:t>, </a:t>
            </a:r>
            <a:r>
              <a:rPr lang="en-US" sz="2000" b="1" dirty="0">
                <a:solidFill>
                  <a:srgbClr val="004990"/>
                </a:solidFill>
                <a:latin typeface="Franklin Gothic Book" panose="020B0503020102020204" pitchFamily="34" charset="0"/>
              </a:rPr>
              <a:t>use of weapons</a:t>
            </a:r>
            <a:r>
              <a:rPr lang="en-US" sz="2000" dirty="0">
                <a:solidFill>
                  <a:srgbClr val="004990"/>
                </a:solidFill>
                <a:latin typeface="Franklin Gothic Book" panose="020B0503020102020204" pitchFamily="34" charset="0"/>
              </a:rPr>
              <a:t>, or similar factors;</a:t>
            </a:r>
          </a:p>
          <a:p>
            <a:pPr marL="742950" lvl="2" indent="-342900">
              <a:buFont typeface="Wingdings" panose="05000000000000000000" pitchFamily="2" charset="2"/>
              <a:buChar char="§"/>
            </a:pPr>
            <a:r>
              <a:rPr lang="en-US" sz="2000" dirty="0">
                <a:solidFill>
                  <a:srgbClr val="004990"/>
                </a:solidFill>
                <a:latin typeface="Franklin Gothic Book" panose="020B0503020102020204" pitchFamily="34" charset="0"/>
              </a:rPr>
              <a:t>whether Complainant’s allegations have prompted the </a:t>
            </a:r>
            <a:r>
              <a:rPr lang="en-US" sz="2000" b="1" dirty="0">
                <a:solidFill>
                  <a:srgbClr val="004990"/>
                </a:solidFill>
                <a:latin typeface="Franklin Gothic Book" panose="020B0503020102020204" pitchFamily="34" charset="0"/>
              </a:rPr>
              <a:t>involvement of law enforcement and/or criminal proceedings</a:t>
            </a:r>
            <a:r>
              <a:rPr lang="en-US" sz="2000" dirty="0">
                <a:solidFill>
                  <a:srgbClr val="004990"/>
                </a:solidFill>
                <a:latin typeface="Franklin Gothic Book" panose="020B0503020102020204" pitchFamily="34" charset="0"/>
              </a:rPr>
              <a:t>; and/or</a:t>
            </a:r>
          </a:p>
          <a:p>
            <a:pPr marL="742950" lvl="2" indent="-342900">
              <a:buFont typeface="Wingdings" panose="05000000000000000000" pitchFamily="2" charset="2"/>
              <a:buChar char="§"/>
            </a:pPr>
            <a:r>
              <a:rPr lang="en-US" sz="2000" dirty="0">
                <a:solidFill>
                  <a:srgbClr val="004990"/>
                </a:solidFill>
                <a:latin typeface="Franklin Gothic Book" panose="020B0503020102020204" pitchFamily="34" charset="0"/>
              </a:rPr>
              <a:t>any other factor, whose consideration is permitted by applicable law, that directly or indirectly implicates the University’s interests in providing a safe and productive learning environment.</a:t>
            </a:r>
          </a:p>
          <a:p>
            <a:pPr marL="0" lvl="1" indent="0">
              <a:buNone/>
            </a:pPr>
            <a:endParaRPr lang="en-US" sz="2200" dirty="0">
              <a:solidFill>
                <a:srgbClr val="004990"/>
              </a:solidFill>
              <a:latin typeface="Franklin Gothic Book" panose="020B0503020102020204" pitchFamily="34" charset="0"/>
            </a:endParaRPr>
          </a:p>
          <a:p>
            <a:pPr lvl="2">
              <a:buFont typeface="Wingdings"/>
              <a:buChar char="§"/>
            </a:pPr>
            <a:endParaRPr lang="en-US" dirty="0">
              <a:solidFill>
                <a:srgbClr val="004990"/>
              </a:solidFill>
              <a:latin typeface="Franklin Gothic Book" panose="020B0503020102020204" pitchFamily="34" charset="0"/>
            </a:endParaRPr>
          </a:p>
        </p:txBody>
      </p:sp>
    </p:spTree>
    <p:extLst>
      <p:ext uri="{BB962C8B-B14F-4D97-AF65-F5344CB8AC3E}">
        <p14:creationId xmlns:p14="http://schemas.microsoft.com/office/powerpoint/2010/main" val="7146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C9BF6-594C-E662-6A32-C2AFB48A60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3F5723-4110-8A18-CC52-7629D5387E56}"/>
              </a:ext>
            </a:extLst>
          </p:cNvPr>
          <p:cNvSpPr>
            <a:spLocks noGrp="1"/>
          </p:cNvSpPr>
          <p:nvPr>
            <p:ph type="title"/>
          </p:nvPr>
        </p:nvSpPr>
        <p:spPr>
          <a:xfrm>
            <a:off x="838200" y="235626"/>
            <a:ext cx="10515600" cy="1325563"/>
          </a:xfrm>
        </p:spPr>
        <p:txBody>
          <a:bodyPr/>
          <a:lstStyle/>
          <a:p>
            <a:pPr algn="ctr"/>
            <a:r>
              <a:rPr lang="en-US" dirty="0">
                <a:solidFill>
                  <a:srgbClr val="3A4E84"/>
                </a:solidFill>
                <a:latin typeface="Franklin Gothic Medium" panose="020B0603020102020204" pitchFamily="34" charset="0"/>
              </a:rPr>
              <a:t>TITLE IX JURISDICTION</a:t>
            </a:r>
          </a:p>
        </p:txBody>
      </p:sp>
      <p:sp>
        <p:nvSpPr>
          <p:cNvPr id="5" name="TextBox 4">
            <a:extLst>
              <a:ext uri="{FF2B5EF4-FFF2-40B4-BE49-F238E27FC236}">
                <a16:creationId xmlns:a16="http://schemas.microsoft.com/office/drawing/2014/main" id="{D6496F7F-42F3-F28C-2083-E5282715E3CF}"/>
              </a:ext>
            </a:extLst>
          </p:cNvPr>
          <p:cNvSpPr txBox="1"/>
          <p:nvPr/>
        </p:nvSpPr>
        <p:spPr>
          <a:xfrm>
            <a:off x="975360" y="1561189"/>
            <a:ext cx="10378440" cy="4401205"/>
          </a:xfrm>
          <a:prstGeom prst="rect">
            <a:avLst/>
          </a:prstGeom>
          <a:noFill/>
        </p:spPr>
        <p:txBody>
          <a:bodyPr wrap="square" rtlCol="0">
            <a:spAutoFit/>
          </a:bodyPr>
          <a:lstStyle/>
          <a:p>
            <a:pPr fontAlgn="base"/>
            <a:r>
              <a:rPr lang="en-US" sz="2800" dirty="0">
                <a:solidFill>
                  <a:srgbClr val="004990"/>
                </a:solidFill>
                <a:latin typeface="Franklin Gothic Book"/>
              </a:rPr>
              <a:t>All of the following elements must be satisfied to trigger Title IX jurisdiction:​</a:t>
            </a:r>
          </a:p>
          <a:p>
            <a:pPr lvl="1" fontAlgn="base">
              <a:buFont typeface="Wingdings"/>
              <a:buChar char="§"/>
            </a:pPr>
            <a:r>
              <a:rPr lang="en-US" sz="2800" dirty="0">
                <a:solidFill>
                  <a:srgbClr val="004990"/>
                </a:solidFill>
                <a:latin typeface="Franklin Gothic Book"/>
              </a:rPr>
              <a:t>Discrimination </a:t>
            </a:r>
            <a:r>
              <a:rPr lang="en-US" sz="2800" u="sng" dirty="0">
                <a:solidFill>
                  <a:srgbClr val="004990"/>
                </a:solidFill>
                <a:latin typeface="Franklin Gothic Book"/>
              </a:rPr>
              <a:t>on the basis of sex</a:t>
            </a:r>
            <a:r>
              <a:rPr lang="en-US" sz="2800" dirty="0">
                <a:solidFill>
                  <a:srgbClr val="004990"/>
                </a:solidFill>
                <a:latin typeface="Franklin Gothic Book"/>
              </a:rPr>
              <a:t>, including sexual harassment as defined under Title IX</a:t>
            </a:r>
          </a:p>
          <a:p>
            <a:pPr lvl="2" fontAlgn="base">
              <a:buFont typeface="Wingdings"/>
              <a:buChar char="§"/>
            </a:pPr>
            <a:r>
              <a:rPr lang="en-US" sz="2800" i="1" dirty="0">
                <a:solidFill>
                  <a:srgbClr val="004990"/>
                </a:solidFill>
                <a:latin typeface="Franklin Gothic Book"/>
              </a:rPr>
              <a:t>Quid pro quo </a:t>
            </a:r>
            <a:r>
              <a:rPr lang="en-US" sz="2800" dirty="0">
                <a:solidFill>
                  <a:srgbClr val="004990"/>
                </a:solidFill>
                <a:latin typeface="Franklin Gothic Book"/>
              </a:rPr>
              <a:t>harassment,</a:t>
            </a:r>
          </a:p>
          <a:p>
            <a:pPr lvl="2" fontAlgn="base">
              <a:buFont typeface="Wingdings"/>
              <a:buChar char="§"/>
            </a:pPr>
            <a:r>
              <a:rPr lang="en-US" sz="2800" dirty="0">
                <a:solidFill>
                  <a:srgbClr val="004990"/>
                </a:solidFill>
                <a:latin typeface="Franklin Gothic Book"/>
              </a:rPr>
              <a:t>Severe, pervasive </a:t>
            </a:r>
            <a:r>
              <a:rPr lang="en-US" sz="2800" u="sng" dirty="0">
                <a:solidFill>
                  <a:srgbClr val="004990"/>
                </a:solidFill>
                <a:latin typeface="Franklin Gothic Book"/>
              </a:rPr>
              <a:t>and</a:t>
            </a:r>
            <a:r>
              <a:rPr lang="en-US" sz="2800" dirty="0">
                <a:solidFill>
                  <a:srgbClr val="004990"/>
                </a:solidFill>
                <a:latin typeface="Franklin Gothic Book"/>
              </a:rPr>
              <a:t> objectively offensive harassment, or</a:t>
            </a:r>
          </a:p>
          <a:p>
            <a:pPr lvl="2" fontAlgn="base">
              <a:buFont typeface="Wingdings"/>
              <a:buChar char="§"/>
            </a:pPr>
            <a:r>
              <a:rPr lang="en-US" sz="2800" dirty="0">
                <a:solidFill>
                  <a:srgbClr val="004990"/>
                </a:solidFill>
                <a:latin typeface="Franklin Gothic Book"/>
              </a:rPr>
              <a:t>Domestic violence – Dating violence – Sexual assault – Stalking (DDVSAS)</a:t>
            </a:r>
          </a:p>
          <a:p>
            <a:pPr lvl="1">
              <a:buFont typeface="Wingdings"/>
              <a:buChar char="§"/>
            </a:pPr>
            <a:r>
              <a:rPr lang="en-US" sz="2800" dirty="0">
                <a:solidFill>
                  <a:srgbClr val="004990"/>
                </a:solidFill>
                <a:latin typeface="Franklin Gothic Book"/>
              </a:rPr>
              <a:t>Occurring in the University’s “education program or activity”</a:t>
            </a:r>
          </a:p>
          <a:p>
            <a:pPr lvl="1">
              <a:buFont typeface="Wingdings"/>
              <a:buChar char="§"/>
            </a:pPr>
            <a:r>
              <a:rPr lang="en-US" sz="2800" dirty="0">
                <a:solidFill>
                  <a:srgbClr val="004990"/>
                </a:solidFill>
                <a:latin typeface="Franklin Gothic Book"/>
              </a:rPr>
              <a:t>Occurring against a person in the United States</a:t>
            </a:r>
            <a:endParaRPr lang="en-US" sz="2800" dirty="0"/>
          </a:p>
        </p:txBody>
      </p:sp>
    </p:spTree>
    <p:extLst>
      <p:ext uri="{BB962C8B-B14F-4D97-AF65-F5344CB8AC3E}">
        <p14:creationId xmlns:p14="http://schemas.microsoft.com/office/powerpoint/2010/main" val="37176391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BE749-38C6-6A84-B370-4D0AF41264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75DDBE-48D6-172D-D921-702407B29B3C}"/>
              </a:ext>
            </a:extLst>
          </p:cNvPr>
          <p:cNvSpPr>
            <a:spLocks noGrp="1"/>
          </p:cNvSpPr>
          <p:nvPr>
            <p:ph type="title"/>
          </p:nvPr>
        </p:nvSpPr>
        <p:spPr>
          <a:xfrm>
            <a:off x="-432816" y="137373"/>
            <a:ext cx="13057632" cy="1325563"/>
          </a:xfrm>
        </p:spPr>
        <p:txBody>
          <a:bodyPr>
            <a:normAutofit/>
          </a:bodyPr>
          <a:lstStyle/>
          <a:p>
            <a:pPr algn="ctr"/>
            <a:r>
              <a:rPr lang="en-US" sz="4000" dirty="0">
                <a:solidFill>
                  <a:srgbClr val="3A4E84"/>
                </a:solidFill>
                <a:latin typeface="Franklin Gothic Medium" panose="020B0603020102020204" pitchFamily="34" charset="0"/>
              </a:rPr>
              <a:t>TITLE IX—RESPONSE TO A FORMAL COMPLAINT</a:t>
            </a:r>
          </a:p>
        </p:txBody>
      </p:sp>
      <p:sp>
        <p:nvSpPr>
          <p:cNvPr id="5" name="TextBox 4">
            <a:extLst>
              <a:ext uri="{FF2B5EF4-FFF2-40B4-BE49-F238E27FC236}">
                <a16:creationId xmlns:a16="http://schemas.microsoft.com/office/drawing/2014/main" id="{8115AB56-E076-7C76-DCD6-5E66D3E66F90}"/>
              </a:ext>
            </a:extLst>
          </p:cNvPr>
          <p:cNvSpPr txBox="1"/>
          <p:nvPr/>
        </p:nvSpPr>
        <p:spPr>
          <a:xfrm>
            <a:off x="673534" y="1353260"/>
            <a:ext cx="11131296" cy="4678204"/>
          </a:xfrm>
          <a:prstGeom prst="rect">
            <a:avLst/>
          </a:prstGeom>
          <a:noFill/>
        </p:spPr>
        <p:txBody>
          <a:bodyPr wrap="square" rtlCol="0">
            <a:spAutoFit/>
          </a:bodyPr>
          <a:lstStyle/>
          <a:p>
            <a:pPr marL="0" lvl="1" indent="0">
              <a:buNone/>
            </a:pPr>
            <a:r>
              <a:rPr lang="en-US" sz="2800" dirty="0">
                <a:solidFill>
                  <a:srgbClr val="004990"/>
                </a:solidFill>
                <a:latin typeface="Franklin Gothic Book" panose="020B0503020102020204" pitchFamily="34" charset="0"/>
              </a:rPr>
              <a:t>Upon the filing or signing of a formal complaint, the Title IX Coordinator will:</a:t>
            </a:r>
          </a:p>
          <a:p>
            <a:pPr marL="742950" lvl="2" indent="-285750">
              <a:buFont typeface="Arial" panose="020B0604020202020204" pitchFamily="34" charset="0"/>
              <a:buChar char="•"/>
            </a:pPr>
            <a:r>
              <a:rPr lang="en-US" sz="2800" dirty="0">
                <a:solidFill>
                  <a:srgbClr val="004990"/>
                </a:solidFill>
                <a:latin typeface="Franklin Gothic Book" panose="020B0503020102020204" pitchFamily="34" charset="0"/>
              </a:rPr>
              <a:t>Perform a conflict-of-interest analysis</a:t>
            </a:r>
          </a:p>
          <a:p>
            <a:pPr marL="742950" lvl="2" indent="-285750">
              <a:buFont typeface="Arial" panose="020B0604020202020204" pitchFamily="34" charset="0"/>
              <a:buChar char="•"/>
            </a:pPr>
            <a:r>
              <a:rPr lang="en-US" sz="2800" dirty="0">
                <a:solidFill>
                  <a:srgbClr val="004990"/>
                </a:solidFill>
                <a:latin typeface="Franklin Gothic Book" panose="020B0503020102020204" pitchFamily="34" charset="0"/>
              </a:rPr>
              <a:t>Perform a jurisdictional analysis</a:t>
            </a:r>
          </a:p>
          <a:p>
            <a:pPr marL="742950" lvl="2" indent="-285750">
              <a:buFont typeface="Arial" panose="020B0604020202020204" pitchFamily="34" charset="0"/>
              <a:buChar char="•"/>
            </a:pPr>
            <a:r>
              <a:rPr lang="en-US" sz="2800" dirty="0">
                <a:solidFill>
                  <a:srgbClr val="004990"/>
                </a:solidFill>
                <a:latin typeface="Franklin Gothic Book" panose="020B0503020102020204" pitchFamily="34" charset="0"/>
              </a:rPr>
              <a:t>Provide notice of allegations to Respondent</a:t>
            </a:r>
          </a:p>
          <a:p>
            <a:pPr marL="742950" lvl="2" indent="-285750">
              <a:buFont typeface="Arial" panose="020B0604020202020204" pitchFamily="34" charset="0"/>
              <a:buChar char="•"/>
            </a:pPr>
            <a:r>
              <a:rPr lang="en-US" sz="2800" dirty="0">
                <a:solidFill>
                  <a:srgbClr val="004990"/>
                </a:solidFill>
                <a:latin typeface="Franklin Gothic Book" panose="020B0503020102020204" pitchFamily="34" charset="0"/>
              </a:rPr>
              <a:t>Offer supportive measures to Respondent (NOTE: such supportive measures should already have been offered to Complainant)</a:t>
            </a:r>
          </a:p>
          <a:p>
            <a:pPr marL="742950" lvl="2" indent="-285750">
              <a:buFont typeface="Arial" panose="020B0604020202020204" pitchFamily="34" charset="0"/>
              <a:buChar char="•"/>
            </a:pPr>
            <a:r>
              <a:rPr lang="en-US" sz="2800" dirty="0">
                <a:solidFill>
                  <a:srgbClr val="004990"/>
                </a:solidFill>
                <a:latin typeface="Franklin Gothic Book" panose="020B0503020102020204" pitchFamily="34" charset="0"/>
              </a:rPr>
              <a:t>Assign an investigator who does not have a conflict of interest</a:t>
            </a:r>
          </a:p>
          <a:p>
            <a:pPr marL="742950" lvl="2" indent="-285750">
              <a:buFont typeface="Arial" panose="020B0604020202020204" pitchFamily="34" charset="0"/>
              <a:buChar char="•"/>
            </a:pPr>
            <a:r>
              <a:rPr lang="en-US" sz="2800" dirty="0">
                <a:solidFill>
                  <a:srgbClr val="004990"/>
                </a:solidFill>
                <a:latin typeface="Franklin Gothic Book" panose="020B0503020102020204" pitchFamily="34" charset="0"/>
              </a:rPr>
              <a:t>Identify the appropriate decision-maker who does not have a conflict of interest</a:t>
            </a:r>
          </a:p>
          <a:p>
            <a:pPr lvl="2">
              <a:buFont typeface="Wingdings"/>
              <a:buChar char="§"/>
            </a:pPr>
            <a:endParaRPr lang="en-US" dirty="0">
              <a:solidFill>
                <a:srgbClr val="004990"/>
              </a:solidFill>
              <a:latin typeface="Franklin Gothic Book" panose="020B0503020102020204" pitchFamily="34" charset="0"/>
            </a:endParaRPr>
          </a:p>
        </p:txBody>
      </p:sp>
    </p:spTree>
    <p:extLst>
      <p:ext uri="{BB962C8B-B14F-4D97-AF65-F5344CB8AC3E}">
        <p14:creationId xmlns:p14="http://schemas.microsoft.com/office/powerpoint/2010/main" val="26869504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6F211-0348-95CC-A442-89BAAC68B1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2756EC-01AC-664F-E691-FF9A9BE71125}"/>
              </a:ext>
            </a:extLst>
          </p:cNvPr>
          <p:cNvSpPr>
            <a:spLocks noGrp="1"/>
          </p:cNvSpPr>
          <p:nvPr>
            <p:ph type="title"/>
          </p:nvPr>
        </p:nvSpPr>
        <p:spPr>
          <a:xfrm>
            <a:off x="-432816" y="137373"/>
            <a:ext cx="13057632" cy="1325563"/>
          </a:xfrm>
        </p:spPr>
        <p:txBody>
          <a:bodyPr>
            <a:normAutofit/>
          </a:bodyPr>
          <a:lstStyle/>
          <a:p>
            <a:pPr algn="ctr"/>
            <a:r>
              <a:rPr lang="en-US" sz="4000" dirty="0">
                <a:solidFill>
                  <a:srgbClr val="3A4E84"/>
                </a:solidFill>
                <a:latin typeface="Franklin Gothic Medium" panose="020B0603020102020204" pitchFamily="34" charset="0"/>
              </a:rPr>
              <a:t>TITLE IX—DEADLINES</a:t>
            </a:r>
          </a:p>
        </p:txBody>
      </p:sp>
      <p:sp>
        <p:nvSpPr>
          <p:cNvPr id="5" name="TextBox 4">
            <a:extLst>
              <a:ext uri="{FF2B5EF4-FFF2-40B4-BE49-F238E27FC236}">
                <a16:creationId xmlns:a16="http://schemas.microsoft.com/office/drawing/2014/main" id="{9AFA53A8-49CE-AAE6-7913-F7F59E77A61C}"/>
              </a:ext>
            </a:extLst>
          </p:cNvPr>
          <p:cNvSpPr txBox="1"/>
          <p:nvPr/>
        </p:nvSpPr>
        <p:spPr>
          <a:xfrm>
            <a:off x="701040" y="1180649"/>
            <a:ext cx="11131296" cy="5539978"/>
          </a:xfrm>
          <a:prstGeom prst="rect">
            <a:avLst/>
          </a:prstGeom>
          <a:noFill/>
        </p:spPr>
        <p:txBody>
          <a:bodyPr wrap="square" rtlCol="0">
            <a:spAutoFit/>
          </a:bodyPr>
          <a:lstStyle/>
          <a:p>
            <a:pPr marL="0" lvl="1" indent="0">
              <a:buNone/>
            </a:pPr>
            <a:r>
              <a:rPr lang="en-US" sz="2800" dirty="0">
                <a:solidFill>
                  <a:srgbClr val="004990"/>
                </a:solidFill>
                <a:latin typeface="Franklin Gothic Book" panose="020B0503020102020204" pitchFamily="34" charset="0"/>
              </a:rPr>
              <a:t>Generally, the Formal Complaint should be investigated and adjudicated within 90 days of the date on which it was filed by Complainant or signed by Title IX Coordinator.</a:t>
            </a:r>
          </a:p>
          <a:p>
            <a:pPr marL="685800" lvl="2">
              <a:buFont typeface="Wingdings" panose="05000000000000000000" pitchFamily="2" charset="2"/>
              <a:buChar char="§"/>
            </a:pPr>
            <a:r>
              <a:rPr lang="en-US" sz="2800" dirty="0">
                <a:solidFill>
                  <a:srgbClr val="004990"/>
                </a:solidFill>
                <a:latin typeface="Franklin Gothic Book" panose="020B0503020102020204" pitchFamily="34" charset="0"/>
              </a:rPr>
              <a:t>The Title IX Coordinator can extend timelines for good cause, for instance:</a:t>
            </a:r>
          </a:p>
          <a:p>
            <a:pPr marL="1257300" lvl="3" indent="-342900">
              <a:buFont typeface="Wingdings" panose="05000000000000000000" pitchFamily="2" charset="2"/>
              <a:buChar char="ü"/>
            </a:pPr>
            <a:r>
              <a:rPr lang="en-US" sz="2800" dirty="0">
                <a:solidFill>
                  <a:srgbClr val="004990"/>
                </a:solidFill>
                <a:latin typeface="Franklin Gothic Book" panose="020B0503020102020204" pitchFamily="34" charset="0"/>
              </a:rPr>
              <a:t>Complexity of the circumstances surrounding an allegation;</a:t>
            </a:r>
          </a:p>
          <a:p>
            <a:pPr marL="1257300" lvl="3" indent="-342900">
              <a:buFont typeface="Wingdings" panose="05000000000000000000" pitchFamily="2" charset="2"/>
              <a:buChar char="ü"/>
            </a:pPr>
            <a:r>
              <a:rPr lang="en-US" sz="2800" dirty="0">
                <a:solidFill>
                  <a:srgbClr val="004990"/>
                </a:solidFill>
                <a:latin typeface="Franklin Gothic Book" panose="020B0503020102020204" pitchFamily="34" charset="0"/>
              </a:rPr>
              <a:t>Scheduled/unscheduled breaks, campus closures; </a:t>
            </a:r>
          </a:p>
          <a:p>
            <a:pPr marL="1257300" lvl="3" indent="-342900">
              <a:buFont typeface="Wingdings" panose="05000000000000000000" pitchFamily="2" charset="2"/>
              <a:buChar char="ü"/>
            </a:pPr>
            <a:r>
              <a:rPr lang="en-US" sz="2800" dirty="0">
                <a:solidFill>
                  <a:srgbClr val="004990"/>
                </a:solidFill>
                <a:latin typeface="Franklin Gothic Book" panose="020B0503020102020204" pitchFamily="34" charset="0"/>
              </a:rPr>
              <a:t>Absence of a party, a party’s advisor, or a witness; </a:t>
            </a:r>
          </a:p>
          <a:p>
            <a:pPr marL="1257300" lvl="3" indent="-342900">
              <a:buFont typeface="Wingdings" panose="05000000000000000000" pitchFamily="2" charset="2"/>
              <a:buChar char="ü"/>
            </a:pPr>
            <a:r>
              <a:rPr lang="en-US" sz="2800" dirty="0">
                <a:solidFill>
                  <a:srgbClr val="004990"/>
                </a:solidFill>
                <a:latin typeface="Franklin Gothic Book" panose="020B0503020102020204" pitchFamily="34" charset="0"/>
              </a:rPr>
              <a:t>Concurrent law enforcement activity; or </a:t>
            </a:r>
          </a:p>
          <a:p>
            <a:pPr marL="1257300" lvl="3" indent="-342900">
              <a:buFont typeface="Wingdings" panose="05000000000000000000" pitchFamily="2" charset="2"/>
              <a:buChar char="ü"/>
            </a:pPr>
            <a:r>
              <a:rPr lang="en-US" sz="2800" dirty="0">
                <a:solidFill>
                  <a:srgbClr val="004990"/>
                </a:solidFill>
                <a:latin typeface="Franklin Gothic Book" panose="020B0503020102020204" pitchFamily="34" charset="0"/>
              </a:rPr>
              <a:t>Need for language assistance or accommodation of disabilities.</a:t>
            </a:r>
          </a:p>
          <a:p>
            <a:pPr marL="685800" lvl="2">
              <a:buFont typeface="Wingdings" panose="05000000000000000000" pitchFamily="2" charset="2"/>
              <a:buChar char="§"/>
            </a:pPr>
            <a:r>
              <a:rPr lang="en-US" sz="2800" dirty="0">
                <a:solidFill>
                  <a:srgbClr val="004990"/>
                </a:solidFill>
                <a:latin typeface="Franklin Gothic Book" panose="020B0503020102020204" pitchFamily="34" charset="0"/>
              </a:rPr>
              <a:t>The Title IX Coordinator will provide written notice to the parties explaining the reason for any extension.</a:t>
            </a:r>
          </a:p>
          <a:p>
            <a:pPr lvl="2">
              <a:buFont typeface="Wingdings"/>
              <a:buChar char="§"/>
            </a:pPr>
            <a:endParaRPr lang="en-US" dirty="0">
              <a:solidFill>
                <a:srgbClr val="004990"/>
              </a:solidFill>
              <a:latin typeface="Franklin Gothic Book" panose="020B0503020102020204" pitchFamily="34" charset="0"/>
            </a:endParaRPr>
          </a:p>
        </p:txBody>
      </p:sp>
    </p:spTree>
    <p:extLst>
      <p:ext uri="{BB962C8B-B14F-4D97-AF65-F5344CB8AC3E}">
        <p14:creationId xmlns:p14="http://schemas.microsoft.com/office/powerpoint/2010/main" val="19613567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E0A00-5A36-751E-025D-E81782D850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D13095-1EE6-B95E-C65C-6704B9AF99B8}"/>
              </a:ext>
            </a:extLst>
          </p:cNvPr>
          <p:cNvSpPr>
            <a:spLocks noGrp="1"/>
          </p:cNvSpPr>
          <p:nvPr>
            <p:ph type="title"/>
          </p:nvPr>
        </p:nvSpPr>
        <p:spPr>
          <a:xfrm>
            <a:off x="-432816" y="137373"/>
            <a:ext cx="13057632" cy="1325563"/>
          </a:xfrm>
        </p:spPr>
        <p:txBody>
          <a:bodyPr>
            <a:normAutofit/>
          </a:bodyPr>
          <a:lstStyle/>
          <a:p>
            <a:pPr algn="ctr"/>
            <a:r>
              <a:rPr lang="en-US" sz="4000" dirty="0">
                <a:solidFill>
                  <a:srgbClr val="3A4E84"/>
                </a:solidFill>
                <a:latin typeface="Franklin Gothic Medium" panose="020B0603020102020204" pitchFamily="34" charset="0"/>
              </a:rPr>
              <a:t>TITLE IX—SUPPORTIVE MEASURES</a:t>
            </a:r>
          </a:p>
        </p:txBody>
      </p:sp>
      <p:sp>
        <p:nvSpPr>
          <p:cNvPr id="5" name="TextBox 4">
            <a:extLst>
              <a:ext uri="{FF2B5EF4-FFF2-40B4-BE49-F238E27FC236}">
                <a16:creationId xmlns:a16="http://schemas.microsoft.com/office/drawing/2014/main" id="{05B70490-FFDA-2A06-98E8-37F96530FD02}"/>
              </a:ext>
            </a:extLst>
          </p:cNvPr>
          <p:cNvSpPr txBox="1"/>
          <p:nvPr/>
        </p:nvSpPr>
        <p:spPr>
          <a:xfrm>
            <a:off x="530352" y="1462936"/>
            <a:ext cx="11131296" cy="4985980"/>
          </a:xfrm>
          <a:prstGeom prst="rect">
            <a:avLst/>
          </a:prstGeom>
          <a:noFill/>
        </p:spPr>
        <p:txBody>
          <a:bodyPr wrap="square" rtlCol="0">
            <a:spAutoFit/>
          </a:bodyPr>
          <a:lstStyle/>
          <a:p>
            <a:pPr marL="0" lvl="1" indent="0">
              <a:buNone/>
            </a:pPr>
            <a:r>
              <a:rPr lang="en-US" sz="2000" dirty="0">
                <a:solidFill>
                  <a:srgbClr val="004990"/>
                </a:solidFill>
                <a:latin typeface="Franklin Gothic Book" panose="020B0503020102020204" pitchFamily="34" charset="0"/>
              </a:rPr>
              <a:t>The Title IX Coordinator is responsible for coordinating the effective implementation of Supportive Measures. [See IX Policy, § V.]</a:t>
            </a:r>
          </a:p>
          <a:p>
            <a:pPr marL="285750" lvl="1">
              <a:buFont typeface="Wingdings" panose="05000000000000000000" pitchFamily="2" charset="2"/>
              <a:buChar char="§"/>
            </a:pPr>
            <a:r>
              <a:rPr lang="en-US" sz="2000" b="1" dirty="0">
                <a:solidFill>
                  <a:srgbClr val="004990"/>
                </a:solidFill>
                <a:latin typeface="Franklin Gothic Book" panose="020B0503020102020204" pitchFamily="34" charset="0"/>
              </a:rPr>
              <a:t>Definition </a:t>
            </a:r>
          </a:p>
          <a:p>
            <a:pPr marL="685800" lvl="2">
              <a:buFont typeface="Wingdings" panose="05000000000000000000" pitchFamily="2" charset="2"/>
              <a:buChar char="§"/>
            </a:pPr>
            <a:r>
              <a:rPr lang="en-US" sz="2000" b="1" u="sng" dirty="0">
                <a:solidFill>
                  <a:srgbClr val="004990"/>
                </a:solidFill>
                <a:latin typeface="Franklin Gothic Book" panose="020B0503020102020204" pitchFamily="34" charset="0"/>
              </a:rPr>
              <a:t>Non-disciplinary, non-punitive individualized services</a:t>
            </a:r>
            <a:r>
              <a:rPr lang="en-US" sz="2000" dirty="0">
                <a:solidFill>
                  <a:srgbClr val="004990"/>
                </a:solidFill>
                <a:latin typeface="Franklin Gothic Book" panose="020B0503020102020204" pitchFamily="34" charset="0"/>
              </a:rPr>
              <a:t> offered as appropriate, as reasonably available, and without fee or charge to Complainant or Respondent before or after the filing of a formal complaint </a:t>
            </a:r>
            <a:r>
              <a:rPr lang="en-US" sz="2000" u="sng" dirty="0">
                <a:solidFill>
                  <a:srgbClr val="004990"/>
                </a:solidFill>
                <a:latin typeface="Franklin Gothic Book" panose="020B0503020102020204" pitchFamily="34" charset="0"/>
              </a:rPr>
              <a:t>or</a:t>
            </a:r>
            <a:r>
              <a:rPr lang="en-US" sz="2000" dirty="0">
                <a:solidFill>
                  <a:srgbClr val="004990"/>
                </a:solidFill>
                <a:latin typeface="Franklin Gothic Book" panose="020B0503020102020204" pitchFamily="34" charset="0"/>
              </a:rPr>
              <a:t> where no formal complaint has been filed.</a:t>
            </a:r>
          </a:p>
          <a:p>
            <a:pPr marL="285750" lvl="1">
              <a:buFont typeface="Wingdings" panose="05000000000000000000" pitchFamily="2" charset="2"/>
              <a:buChar char="§"/>
            </a:pPr>
            <a:r>
              <a:rPr lang="en-US" sz="2000" b="1" dirty="0">
                <a:solidFill>
                  <a:srgbClr val="004990"/>
                </a:solidFill>
                <a:latin typeface="Franklin Gothic Book" panose="020B0503020102020204" pitchFamily="34" charset="0"/>
              </a:rPr>
              <a:t>Purpose</a:t>
            </a:r>
          </a:p>
          <a:p>
            <a:pPr marL="685800" lvl="2">
              <a:buFont typeface="Wingdings" panose="05000000000000000000" pitchFamily="2" charset="2"/>
              <a:buChar char="§"/>
            </a:pPr>
            <a:r>
              <a:rPr lang="en-US" sz="2000" dirty="0">
                <a:solidFill>
                  <a:srgbClr val="004990"/>
                </a:solidFill>
                <a:latin typeface="Franklin Gothic Book" panose="020B0503020102020204" pitchFamily="34" charset="0"/>
              </a:rPr>
              <a:t>To </a:t>
            </a:r>
            <a:r>
              <a:rPr lang="en-US" sz="2000" b="1" u="sng" dirty="0">
                <a:solidFill>
                  <a:srgbClr val="004990"/>
                </a:solidFill>
                <a:latin typeface="Franklin Gothic Book" panose="020B0503020102020204" pitchFamily="34" charset="0"/>
              </a:rPr>
              <a:t>restore or preserve equal access to the University’s education program or activity</a:t>
            </a:r>
            <a:r>
              <a:rPr lang="en-US" sz="2000" dirty="0">
                <a:solidFill>
                  <a:srgbClr val="004990"/>
                </a:solidFill>
                <a:latin typeface="Franklin Gothic Book" panose="020B0503020102020204" pitchFamily="34" charset="0"/>
              </a:rPr>
              <a:t> without unreasonably burdening the other party.</a:t>
            </a:r>
          </a:p>
          <a:p>
            <a:pPr marL="285750" lvl="1">
              <a:buFont typeface="Wingdings" panose="05000000000000000000" pitchFamily="2" charset="2"/>
              <a:buChar char="§"/>
            </a:pPr>
            <a:r>
              <a:rPr lang="en-US" sz="2000" b="1" dirty="0">
                <a:solidFill>
                  <a:srgbClr val="004990"/>
                </a:solidFill>
                <a:latin typeface="Franklin Gothic Book" panose="020B0503020102020204" pitchFamily="34" charset="0"/>
              </a:rPr>
              <a:t>Confidentiality</a:t>
            </a:r>
          </a:p>
          <a:p>
            <a:pPr marL="685800" lvl="2">
              <a:buFont typeface="Wingdings" panose="05000000000000000000" pitchFamily="2" charset="2"/>
              <a:buChar char="§"/>
            </a:pPr>
            <a:r>
              <a:rPr lang="en-US" sz="2000" dirty="0">
                <a:solidFill>
                  <a:srgbClr val="004990"/>
                </a:solidFill>
                <a:latin typeface="Franklin Gothic Book" panose="020B0503020102020204" pitchFamily="34" charset="0"/>
              </a:rPr>
              <a:t>Information regarding the offering and providing of Supportive Measures </a:t>
            </a:r>
            <a:r>
              <a:rPr lang="en-US" sz="2000" b="1" u="sng" dirty="0">
                <a:solidFill>
                  <a:srgbClr val="004990"/>
                </a:solidFill>
                <a:latin typeface="Franklin Gothic Book" panose="020B0503020102020204" pitchFamily="34" charset="0"/>
              </a:rPr>
              <a:t>must be treated confidentially</a:t>
            </a:r>
            <a:r>
              <a:rPr lang="en-US" sz="2000" dirty="0">
                <a:solidFill>
                  <a:srgbClr val="004990"/>
                </a:solidFill>
                <a:latin typeface="Franklin Gothic Book" panose="020B0503020102020204" pitchFamily="34" charset="0"/>
              </a:rPr>
              <a:t>. </a:t>
            </a:r>
          </a:p>
          <a:p>
            <a:pPr marL="1257300" lvl="3" indent="-342900">
              <a:buFont typeface="Arial" panose="020B0604020202020204" pitchFamily="34" charset="0"/>
              <a:buChar char="•"/>
            </a:pPr>
            <a:r>
              <a:rPr lang="en-US" sz="2000" u="sng" dirty="0">
                <a:solidFill>
                  <a:srgbClr val="004990"/>
                </a:solidFill>
                <a:latin typeface="Franklin Gothic Book" panose="020B0503020102020204" pitchFamily="34" charset="0"/>
              </a:rPr>
              <a:t>Exception</a:t>
            </a:r>
            <a:r>
              <a:rPr lang="en-US" sz="2000" dirty="0">
                <a:solidFill>
                  <a:srgbClr val="004990"/>
                </a:solidFill>
                <a:latin typeface="Franklin Gothic Book" panose="020B0503020102020204" pitchFamily="34" charset="0"/>
              </a:rPr>
              <a:t>: limited disclosures of information regarding Supportive Measures can be disclosed if needed to avoid impairing the University’s ability to provide the supportive measures.</a:t>
            </a:r>
          </a:p>
          <a:p>
            <a:pPr lvl="2">
              <a:buFont typeface="Wingdings"/>
              <a:buChar char="§"/>
            </a:pPr>
            <a:endParaRPr lang="en-US" dirty="0">
              <a:solidFill>
                <a:srgbClr val="004990"/>
              </a:solidFill>
              <a:latin typeface="Franklin Gothic Book" panose="020B0503020102020204" pitchFamily="34" charset="0"/>
            </a:endParaRPr>
          </a:p>
        </p:txBody>
      </p:sp>
    </p:spTree>
    <p:extLst>
      <p:ext uri="{BB962C8B-B14F-4D97-AF65-F5344CB8AC3E}">
        <p14:creationId xmlns:p14="http://schemas.microsoft.com/office/powerpoint/2010/main" val="15867417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8D585-3CFD-9AEF-69BD-C82066D2F1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F71576-77E9-9262-414A-BC5CAA04ABC6}"/>
              </a:ext>
            </a:extLst>
          </p:cNvPr>
          <p:cNvSpPr>
            <a:spLocks noGrp="1"/>
          </p:cNvSpPr>
          <p:nvPr>
            <p:ph type="title"/>
          </p:nvPr>
        </p:nvSpPr>
        <p:spPr>
          <a:xfrm>
            <a:off x="-432816" y="137373"/>
            <a:ext cx="13057632" cy="1325563"/>
          </a:xfrm>
        </p:spPr>
        <p:txBody>
          <a:bodyPr>
            <a:normAutofit/>
          </a:bodyPr>
          <a:lstStyle/>
          <a:p>
            <a:pPr algn="ctr"/>
            <a:r>
              <a:rPr lang="en-US" sz="4000" dirty="0">
                <a:solidFill>
                  <a:srgbClr val="3A4E84"/>
                </a:solidFill>
                <a:latin typeface="Franklin Gothic Medium" panose="020B0603020102020204" pitchFamily="34" charset="0"/>
              </a:rPr>
              <a:t>SUPPORTIVE MEASURES (continued)</a:t>
            </a:r>
          </a:p>
        </p:txBody>
      </p:sp>
      <p:sp>
        <p:nvSpPr>
          <p:cNvPr id="5" name="TextBox 4">
            <a:extLst>
              <a:ext uri="{FF2B5EF4-FFF2-40B4-BE49-F238E27FC236}">
                <a16:creationId xmlns:a16="http://schemas.microsoft.com/office/drawing/2014/main" id="{372D8A2E-00AE-DD5A-E677-5D0C69246F71}"/>
              </a:ext>
            </a:extLst>
          </p:cNvPr>
          <p:cNvSpPr txBox="1"/>
          <p:nvPr/>
        </p:nvSpPr>
        <p:spPr>
          <a:xfrm>
            <a:off x="1005840" y="1280056"/>
            <a:ext cx="10588752" cy="5293757"/>
          </a:xfrm>
          <a:prstGeom prst="rect">
            <a:avLst/>
          </a:prstGeom>
          <a:noFill/>
        </p:spPr>
        <p:txBody>
          <a:bodyPr wrap="square" rtlCol="0">
            <a:spAutoFit/>
          </a:bodyPr>
          <a:lstStyle/>
          <a:p>
            <a:pPr marL="0" lvl="2" indent="0">
              <a:buNone/>
            </a:pPr>
            <a:r>
              <a:rPr lang="en-US" sz="2000" dirty="0">
                <a:solidFill>
                  <a:srgbClr val="004990"/>
                </a:solidFill>
                <a:latin typeface="Franklin Gothic Book" panose="020B0503020102020204" pitchFamily="34" charset="0"/>
              </a:rPr>
              <a:t>Supportive Measures are available whether or not a person chooses to file a formal complaint. They are:</a:t>
            </a:r>
          </a:p>
          <a:p>
            <a:pPr marL="342900" lvl="2" indent="-342900">
              <a:buFont typeface="Arial" panose="020B0604020202020204" pitchFamily="34" charset="0"/>
              <a:buChar char="•"/>
            </a:pPr>
            <a:r>
              <a:rPr lang="en-US" sz="2000" dirty="0">
                <a:solidFill>
                  <a:srgbClr val="004990"/>
                </a:solidFill>
                <a:latin typeface="Franklin Gothic Book" panose="020B0503020102020204" pitchFamily="34" charset="0"/>
              </a:rPr>
              <a:t>individualized;</a:t>
            </a:r>
          </a:p>
          <a:p>
            <a:pPr marL="342900" lvl="2" indent="-342900">
              <a:buFont typeface="Arial" panose="020B0604020202020204" pitchFamily="34" charset="0"/>
              <a:buChar char="•"/>
            </a:pPr>
            <a:r>
              <a:rPr lang="en-US" sz="2000" dirty="0">
                <a:solidFill>
                  <a:srgbClr val="004990"/>
                </a:solidFill>
                <a:latin typeface="Franklin Gothic Book" panose="020B0503020102020204" pitchFamily="34" charset="0"/>
              </a:rPr>
              <a:t>available to both parties; and</a:t>
            </a:r>
          </a:p>
          <a:p>
            <a:pPr marL="342900" lvl="2" indent="-342900">
              <a:buFont typeface="Arial" panose="020B0604020202020204" pitchFamily="34" charset="0"/>
              <a:buChar char="•"/>
            </a:pPr>
            <a:r>
              <a:rPr lang="en-US" sz="2000" dirty="0">
                <a:solidFill>
                  <a:srgbClr val="004990"/>
                </a:solidFill>
                <a:latin typeface="Franklin Gothic Book" panose="020B0503020102020204" pitchFamily="34" charset="0"/>
              </a:rPr>
              <a:t>non-punitive</a:t>
            </a:r>
          </a:p>
          <a:p>
            <a:pPr marL="0" lvl="2" indent="0">
              <a:buNone/>
            </a:pPr>
            <a:endParaRPr lang="en-US" sz="2000" dirty="0">
              <a:solidFill>
                <a:srgbClr val="004990"/>
              </a:solidFill>
              <a:latin typeface="Franklin Gothic Book" panose="020B0503020102020204" pitchFamily="34" charset="0"/>
            </a:endParaRPr>
          </a:p>
          <a:p>
            <a:pPr marL="0" lvl="2" indent="0">
              <a:buNone/>
            </a:pPr>
            <a:r>
              <a:rPr lang="en-US" sz="2000" u="sng" dirty="0">
                <a:solidFill>
                  <a:srgbClr val="004990"/>
                </a:solidFill>
                <a:latin typeface="Franklin Gothic Book" panose="020B0503020102020204" pitchFamily="34" charset="0"/>
              </a:rPr>
              <a:t>EXAMPLES</a:t>
            </a:r>
          </a:p>
          <a:p>
            <a:pPr marL="228600" lvl="2">
              <a:buFont typeface="Wingdings"/>
              <a:buChar char="§"/>
            </a:pPr>
            <a:r>
              <a:rPr lang="en-US" sz="2000" dirty="0">
                <a:solidFill>
                  <a:srgbClr val="004990"/>
                </a:solidFill>
                <a:latin typeface="Franklin Gothic Book" panose="020B0503020102020204" pitchFamily="34" charset="0"/>
              </a:rPr>
              <a:t>Counseling, </a:t>
            </a:r>
          </a:p>
          <a:p>
            <a:pPr marL="228600" lvl="2">
              <a:buFont typeface="Wingdings"/>
              <a:buChar char="§"/>
            </a:pPr>
            <a:r>
              <a:rPr lang="en-US" sz="2000" dirty="0">
                <a:solidFill>
                  <a:srgbClr val="004990"/>
                </a:solidFill>
                <a:latin typeface="Franklin Gothic Book" panose="020B0503020102020204" pitchFamily="34" charset="0"/>
              </a:rPr>
              <a:t>Extensions of deadlines or other course-related adjustments,</a:t>
            </a:r>
          </a:p>
          <a:p>
            <a:pPr marL="228600" lvl="2">
              <a:buFont typeface="Wingdings"/>
              <a:buChar char="§"/>
            </a:pPr>
            <a:r>
              <a:rPr lang="en-US" sz="2000" dirty="0">
                <a:solidFill>
                  <a:srgbClr val="004990"/>
                </a:solidFill>
                <a:latin typeface="Franklin Gothic Book" panose="020B0503020102020204" pitchFamily="34" charset="0"/>
              </a:rPr>
              <a:t>Modifications of work or class schedules, </a:t>
            </a:r>
          </a:p>
          <a:p>
            <a:pPr marL="228600" lvl="2">
              <a:buFont typeface="Wingdings"/>
              <a:buChar char="§"/>
            </a:pPr>
            <a:r>
              <a:rPr lang="en-US" sz="2000" dirty="0">
                <a:solidFill>
                  <a:srgbClr val="004990"/>
                </a:solidFill>
                <a:latin typeface="Franklin Gothic Book" panose="020B0503020102020204" pitchFamily="34" charset="0"/>
              </a:rPr>
              <a:t>Campus escort services, </a:t>
            </a:r>
          </a:p>
          <a:p>
            <a:pPr marL="228600" lvl="2">
              <a:buFont typeface="Wingdings"/>
              <a:buChar char="§"/>
            </a:pPr>
            <a:r>
              <a:rPr lang="en-US" sz="2000" dirty="0">
                <a:solidFill>
                  <a:srgbClr val="004990"/>
                </a:solidFill>
                <a:latin typeface="Franklin Gothic Book" panose="020B0503020102020204" pitchFamily="34" charset="0"/>
              </a:rPr>
              <a:t>Mutual restrictions on contact between the parties, </a:t>
            </a:r>
          </a:p>
          <a:p>
            <a:pPr marL="228600" lvl="2">
              <a:buFont typeface="Wingdings"/>
              <a:buChar char="§"/>
            </a:pPr>
            <a:r>
              <a:rPr lang="en-US" sz="2000" dirty="0">
                <a:solidFill>
                  <a:srgbClr val="004990"/>
                </a:solidFill>
                <a:latin typeface="Franklin Gothic Book" panose="020B0503020102020204" pitchFamily="34" charset="0"/>
              </a:rPr>
              <a:t>Changes in work or housing locations, </a:t>
            </a:r>
          </a:p>
          <a:p>
            <a:pPr marL="228600" lvl="2">
              <a:buFont typeface="Wingdings"/>
              <a:buChar char="§"/>
            </a:pPr>
            <a:r>
              <a:rPr lang="en-US" sz="2000" dirty="0">
                <a:solidFill>
                  <a:srgbClr val="004990"/>
                </a:solidFill>
                <a:latin typeface="Franklin Gothic Book" panose="020B0503020102020204" pitchFamily="34" charset="0"/>
              </a:rPr>
              <a:t>Leaves of absence, </a:t>
            </a:r>
          </a:p>
          <a:p>
            <a:pPr marL="228600" lvl="2">
              <a:buFont typeface="Wingdings"/>
              <a:buChar char="§"/>
            </a:pPr>
            <a:r>
              <a:rPr lang="en-US" sz="2000" dirty="0">
                <a:solidFill>
                  <a:srgbClr val="004990"/>
                </a:solidFill>
                <a:latin typeface="Franklin Gothic Book" panose="020B0503020102020204" pitchFamily="34" charset="0"/>
              </a:rPr>
              <a:t>Increased security and monitoring of certain areas of the campus, and </a:t>
            </a:r>
          </a:p>
          <a:p>
            <a:pPr marL="228600" lvl="2">
              <a:buFont typeface="Wingdings"/>
              <a:buChar char="§"/>
            </a:pPr>
            <a:r>
              <a:rPr lang="en-US" sz="2000" dirty="0">
                <a:solidFill>
                  <a:srgbClr val="004990"/>
                </a:solidFill>
                <a:latin typeface="Franklin Gothic Book" panose="020B0503020102020204" pitchFamily="34" charset="0"/>
              </a:rPr>
              <a:t>Other similar measures</a:t>
            </a:r>
          </a:p>
          <a:p>
            <a:pPr lvl="2">
              <a:buFont typeface="Wingdings"/>
              <a:buChar char="§"/>
            </a:pPr>
            <a:endParaRPr lang="en-US" dirty="0">
              <a:solidFill>
                <a:srgbClr val="004990"/>
              </a:solidFill>
              <a:latin typeface="Franklin Gothic Book" panose="020B0503020102020204" pitchFamily="34" charset="0"/>
            </a:endParaRPr>
          </a:p>
        </p:txBody>
      </p:sp>
    </p:spTree>
    <p:extLst>
      <p:ext uri="{BB962C8B-B14F-4D97-AF65-F5344CB8AC3E}">
        <p14:creationId xmlns:p14="http://schemas.microsoft.com/office/powerpoint/2010/main" val="15628486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9AC99-8873-EFEB-DF1D-35C4370C62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EDC306-4D14-0FA1-1B6C-7A0CA55EEB96}"/>
              </a:ext>
            </a:extLst>
          </p:cNvPr>
          <p:cNvSpPr>
            <a:spLocks noGrp="1"/>
          </p:cNvSpPr>
          <p:nvPr>
            <p:ph type="title"/>
          </p:nvPr>
        </p:nvSpPr>
        <p:spPr>
          <a:xfrm>
            <a:off x="-432816" y="137373"/>
            <a:ext cx="13057632" cy="1325563"/>
          </a:xfrm>
        </p:spPr>
        <p:txBody>
          <a:bodyPr>
            <a:normAutofit/>
          </a:bodyPr>
          <a:lstStyle/>
          <a:p>
            <a:pPr algn="ctr"/>
            <a:r>
              <a:rPr lang="en-US" sz="4000" dirty="0">
                <a:solidFill>
                  <a:srgbClr val="3A4E84"/>
                </a:solidFill>
                <a:latin typeface="Franklin Gothic Medium" panose="020B0603020102020204" pitchFamily="34" charset="0"/>
              </a:rPr>
              <a:t>MANDATORY DISMISSALS</a:t>
            </a:r>
          </a:p>
        </p:txBody>
      </p:sp>
      <p:sp>
        <p:nvSpPr>
          <p:cNvPr id="5" name="TextBox 4">
            <a:extLst>
              <a:ext uri="{FF2B5EF4-FFF2-40B4-BE49-F238E27FC236}">
                <a16:creationId xmlns:a16="http://schemas.microsoft.com/office/drawing/2014/main" id="{3D7C8BB5-EEC6-9204-165D-D680877932CF}"/>
              </a:ext>
            </a:extLst>
          </p:cNvPr>
          <p:cNvSpPr txBox="1"/>
          <p:nvPr/>
        </p:nvSpPr>
        <p:spPr>
          <a:xfrm>
            <a:off x="1005840" y="1280056"/>
            <a:ext cx="10588752" cy="5293757"/>
          </a:xfrm>
          <a:prstGeom prst="rect">
            <a:avLst/>
          </a:prstGeom>
          <a:noFill/>
        </p:spPr>
        <p:txBody>
          <a:bodyPr wrap="square" rtlCol="0">
            <a:spAutoFit/>
          </a:bodyPr>
          <a:lstStyle/>
          <a:p>
            <a:pPr marL="285750" lvl="1">
              <a:buFont typeface="Wingdings" panose="05000000000000000000" pitchFamily="2" charset="2"/>
              <a:buChar char="§"/>
            </a:pPr>
            <a:r>
              <a:rPr lang="en-US" sz="3200" b="1" dirty="0">
                <a:solidFill>
                  <a:srgbClr val="004990"/>
                </a:solidFill>
                <a:latin typeface="Franklin Gothic Book" panose="020B0503020102020204" pitchFamily="34" charset="0"/>
              </a:rPr>
              <a:t>Mandatory Dismissal</a:t>
            </a:r>
            <a:r>
              <a:rPr lang="en-US" sz="3200" dirty="0">
                <a:solidFill>
                  <a:srgbClr val="004990"/>
                </a:solidFill>
                <a:latin typeface="Franklin Gothic Book" panose="020B0503020102020204" pitchFamily="34" charset="0"/>
              </a:rPr>
              <a:t>.  </a:t>
            </a:r>
          </a:p>
          <a:p>
            <a:pPr marL="0" lvl="1" indent="0">
              <a:buNone/>
            </a:pPr>
            <a:r>
              <a:rPr lang="en-US" sz="3200" dirty="0">
                <a:solidFill>
                  <a:srgbClr val="004990"/>
                </a:solidFill>
                <a:latin typeface="Franklin Gothic Book" panose="020B0503020102020204" pitchFamily="34" charset="0"/>
              </a:rPr>
              <a:t>The Title IX Coordinator </a:t>
            </a:r>
            <a:r>
              <a:rPr lang="en-US" sz="3200" u="sng" dirty="0">
                <a:solidFill>
                  <a:srgbClr val="004990"/>
                </a:solidFill>
                <a:latin typeface="Franklin Gothic Book" panose="020B0503020102020204" pitchFamily="34" charset="0"/>
              </a:rPr>
              <a:t>must</a:t>
            </a:r>
            <a:r>
              <a:rPr lang="en-US" sz="3200" dirty="0">
                <a:solidFill>
                  <a:srgbClr val="004990"/>
                </a:solidFill>
                <a:latin typeface="Franklin Gothic Book" panose="020B0503020102020204" pitchFamily="34" charset="0"/>
              </a:rPr>
              <a:t> dismiss a Formal Complaint if it contains allegations that fit into any of the following categories:</a:t>
            </a:r>
          </a:p>
          <a:p>
            <a:pPr marL="576263" lvl="1" indent="-293688">
              <a:buFont typeface="+mj-lt"/>
              <a:buAutoNum type="arabicParenR"/>
            </a:pPr>
            <a:r>
              <a:rPr lang="en-US" sz="3200" dirty="0">
                <a:solidFill>
                  <a:srgbClr val="004990"/>
                </a:solidFill>
                <a:latin typeface="Franklin Gothic Book" panose="020B0503020102020204" pitchFamily="34" charset="0"/>
              </a:rPr>
              <a:t>Conduct that would not constitute sexual harassment under Title IX</a:t>
            </a:r>
          </a:p>
          <a:p>
            <a:pPr marL="576263" lvl="1" indent="-293688">
              <a:buFont typeface="+mj-lt"/>
              <a:buAutoNum type="arabicParenR"/>
            </a:pPr>
            <a:r>
              <a:rPr lang="en-US" sz="3200" dirty="0">
                <a:solidFill>
                  <a:srgbClr val="004990"/>
                </a:solidFill>
                <a:latin typeface="Franklin Gothic Book" panose="020B0503020102020204" pitchFamily="34" charset="0"/>
              </a:rPr>
              <a:t>Conduct that did not occur in the University’s education program or activity, or </a:t>
            </a:r>
          </a:p>
          <a:p>
            <a:pPr marL="576263" lvl="1" indent="-293688">
              <a:buFont typeface="+mj-lt"/>
              <a:buAutoNum type="arabicParenR"/>
            </a:pPr>
            <a:r>
              <a:rPr lang="en-US" sz="3200" dirty="0">
                <a:solidFill>
                  <a:srgbClr val="004990"/>
                </a:solidFill>
                <a:latin typeface="Franklin Gothic Book" panose="020B0503020102020204" pitchFamily="34" charset="0"/>
              </a:rPr>
              <a:t>Conduct that did not occur against a person in the United States</a:t>
            </a:r>
          </a:p>
          <a:p>
            <a:pPr lvl="2">
              <a:buFont typeface="Wingdings"/>
              <a:buChar char="§"/>
            </a:pPr>
            <a:endParaRPr lang="en-US" dirty="0">
              <a:solidFill>
                <a:srgbClr val="004990"/>
              </a:solidFill>
              <a:latin typeface="Franklin Gothic Book" panose="020B0503020102020204" pitchFamily="34" charset="0"/>
            </a:endParaRPr>
          </a:p>
        </p:txBody>
      </p:sp>
    </p:spTree>
    <p:extLst>
      <p:ext uri="{BB962C8B-B14F-4D97-AF65-F5344CB8AC3E}">
        <p14:creationId xmlns:p14="http://schemas.microsoft.com/office/powerpoint/2010/main" val="24547794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A7A0F-C8FB-FA3F-4C28-D183589651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B7D6B9-C770-A31B-E0AA-7E9946A460DF}"/>
              </a:ext>
            </a:extLst>
          </p:cNvPr>
          <p:cNvSpPr>
            <a:spLocks noGrp="1"/>
          </p:cNvSpPr>
          <p:nvPr>
            <p:ph type="title"/>
          </p:nvPr>
        </p:nvSpPr>
        <p:spPr>
          <a:xfrm>
            <a:off x="-432816" y="137373"/>
            <a:ext cx="13057632" cy="1325563"/>
          </a:xfrm>
        </p:spPr>
        <p:txBody>
          <a:bodyPr>
            <a:normAutofit/>
          </a:bodyPr>
          <a:lstStyle/>
          <a:p>
            <a:pPr algn="ctr"/>
            <a:r>
              <a:rPr lang="en-US" sz="4000" dirty="0">
                <a:solidFill>
                  <a:srgbClr val="3A4E84"/>
                </a:solidFill>
                <a:latin typeface="Franklin Gothic Medium" panose="020B0603020102020204" pitchFamily="34" charset="0"/>
              </a:rPr>
              <a:t>PERMISSIVE DISMISSALS</a:t>
            </a:r>
          </a:p>
        </p:txBody>
      </p:sp>
      <p:sp>
        <p:nvSpPr>
          <p:cNvPr id="5" name="TextBox 4">
            <a:extLst>
              <a:ext uri="{FF2B5EF4-FFF2-40B4-BE49-F238E27FC236}">
                <a16:creationId xmlns:a16="http://schemas.microsoft.com/office/drawing/2014/main" id="{4EA1D348-4308-F03F-AE0B-030D215EE7C5}"/>
              </a:ext>
            </a:extLst>
          </p:cNvPr>
          <p:cNvSpPr txBox="1"/>
          <p:nvPr/>
        </p:nvSpPr>
        <p:spPr>
          <a:xfrm>
            <a:off x="1005840" y="1280056"/>
            <a:ext cx="10588752" cy="5109091"/>
          </a:xfrm>
          <a:prstGeom prst="rect">
            <a:avLst/>
          </a:prstGeom>
          <a:noFill/>
        </p:spPr>
        <p:txBody>
          <a:bodyPr wrap="square" rtlCol="0">
            <a:spAutoFit/>
          </a:bodyPr>
          <a:lstStyle/>
          <a:p>
            <a:pPr marL="342900" lvl="1" indent="-342900">
              <a:buFont typeface="Wingdings" panose="05000000000000000000" pitchFamily="2" charset="2"/>
              <a:buChar char="§"/>
            </a:pPr>
            <a:r>
              <a:rPr lang="en-US" sz="2800" b="1" dirty="0">
                <a:solidFill>
                  <a:srgbClr val="004990"/>
                </a:solidFill>
                <a:latin typeface="Franklin Gothic Book" panose="020B0503020102020204" pitchFamily="34" charset="0"/>
              </a:rPr>
              <a:t>Permissive Dismissal</a:t>
            </a:r>
            <a:r>
              <a:rPr lang="en-US" sz="2800" dirty="0">
                <a:solidFill>
                  <a:srgbClr val="004990"/>
                </a:solidFill>
                <a:latin typeface="Franklin Gothic Book" panose="020B0503020102020204" pitchFamily="34" charset="0"/>
              </a:rPr>
              <a:t>.  </a:t>
            </a:r>
          </a:p>
          <a:p>
            <a:pPr marL="0" lvl="1" indent="0">
              <a:buNone/>
            </a:pPr>
            <a:r>
              <a:rPr lang="en-US" sz="2800" dirty="0">
                <a:solidFill>
                  <a:srgbClr val="004990"/>
                </a:solidFill>
                <a:latin typeface="Franklin Gothic Book" panose="020B0503020102020204" pitchFamily="34" charset="0"/>
              </a:rPr>
              <a:t>The Title IX Coordinator has discretion to dismiss a formal complaint (or any part thereof) at any time for the following reasons:</a:t>
            </a:r>
          </a:p>
          <a:p>
            <a:pPr marL="0" lvl="1" indent="0">
              <a:buNone/>
            </a:pPr>
            <a:endParaRPr lang="en-US" sz="2800" dirty="0">
              <a:solidFill>
                <a:srgbClr val="004990"/>
              </a:solidFill>
              <a:latin typeface="Franklin Gothic Book" panose="020B0503020102020204" pitchFamily="34" charset="0"/>
            </a:endParaRPr>
          </a:p>
          <a:p>
            <a:pPr marL="576263" lvl="1" indent="-293688">
              <a:buFont typeface="+mj-lt"/>
              <a:buAutoNum type="arabicParenR"/>
            </a:pPr>
            <a:r>
              <a:rPr lang="en-US" sz="2800" dirty="0">
                <a:solidFill>
                  <a:srgbClr val="004990"/>
                </a:solidFill>
                <a:latin typeface="Franklin Gothic Book" panose="020B0503020102020204" pitchFamily="34" charset="0"/>
              </a:rPr>
              <a:t>Complainant notifies Title IX Coordinator in writing that they would like to withdraw the Formal Complaint or any allegations therein; </a:t>
            </a:r>
          </a:p>
          <a:p>
            <a:pPr marL="576263" lvl="1" indent="-293688">
              <a:buFont typeface="+mj-lt"/>
              <a:buAutoNum type="arabicParenR"/>
            </a:pPr>
            <a:r>
              <a:rPr lang="en-US" sz="2800" dirty="0">
                <a:solidFill>
                  <a:srgbClr val="004990"/>
                </a:solidFill>
                <a:latin typeface="Franklin Gothic Book" panose="020B0503020102020204" pitchFamily="34" charset="0"/>
              </a:rPr>
              <a:t>Respondent is no longer enrolled or employed by the University; </a:t>
            </a:r>
          </a:p>
          <a:p>
            <a:pPr marL="576263" lvl="1" indent="-293688">
              <a:buFont typeface="+mj-lt"/>
              <a:buAutoNum type="arabicParenR"/>
            </a:pPr>
            <a:r>
              <a:rPr lang="en-US" sz="2800" dirty="0">
                <a:solidFill>
                  <a:srgbClr val="004990"/>
                </a:solidFill>
                <a:latin typeface="Franklin Gothic Book" panose="020B0503020102020204" pitchFamily="34" charset="0"/>
              </a:rPr>
              <a:t>Specific circumstances prevent the University from gathering evidence sufficient to reach a determination about the allegations in the Formal Complaint.</a:t>
            </a:r>
          </a:p>
          <a:p>
            <a:pPr lvl="2">
              <a:buFont typeface="Wingdings"/>
              <a:buChar char="§"/>
            </a:pPr>
            <a:endParaRPr lang="en-US" dirty="0">
              <a:solidFill>
                <a:srgbClr val="004990"/>
              </a:solidFill>
              <a:latin typeface="Franklin Gothic Book" panose="020B0503020102020204" pitchFamily="34" charset="0"/>
            </a:endParaRPr>
          </a:p>
        </p:txBody>
      </p:sp>
    </p:spTree>
    <p:extLst>
      <p:ext uri="{BB962C8B-B14F-4D97-AF65-F5344CB8AC3E}">
        <p14:creationId xmlns:p14="http://schemas.microsoft.com/office/powerpoint/2010/main" val="18746531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0D55C-4631-D7CE-F4D2-29121EB49F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ACC895-6240-F12B-C676-5E1DB1924CB6}"/>
              </a:ext>
            </a:extLst>
          </p:cNvPr>
          <p:cNvSpPr>
            <a:spLocks noGrp="1"/>
          </p:cNvSpPr>
          <p:nvPr>
            <p:ph type="title"/>
          </p:nvPr>
        </p:nvSpPr>
        <p:spPr>
          <a:xfrm>
            <a:off x="-432816" y="137373"/>
            <a:ext cx="13057632" cy="1325563"/>
          </a:xfrm>
        </p:spPr>
        <p:txBody>
          <a:bodyPr>
            <a:normAutofit/>
          </a:bodyPr>
          <a:lstStyle/>
          <a:p>
            <a:pPr algn="ctr"/>
            <a:r>
              <a:rPr lang="en-US" sz="3600" dirty="0">
                <a:solidFill>
                  <a:srgbClr val="3A4E84"/>
                </a:solidFill>
                <a:latin typeface="Franklin Gothic Medium" panose="020B0603020102020204" pitchFamily="34" charset="0"/>
              </a:rPr>
              <a:t>EXAMPLES OF “SPECIAL CIRCUMSTANCE” DISMISSALS</a:t>
            </a:r>
          </a:p>
        </p:txBody>
      </p:sp>
      <p:sp>
        <p:nvSpPr>
          <p:cNvPr id="5" name="TextBox 4">
            <a:extLst>
              <a:ext uri="{FF2B5EF4-FFF2-40B4-BE49-F238E27FC236}">
                <a16:creationId xmlns:a16="http://schemas.microsoft.com/office/drawing/2014/main" id="{C848A15E-4827-F487-38BD-CA26651C5428}"/>
              </a:ext>
            </a:extLst>
          </p:cNvPr>
          <p:cNvSpPr txBox="1"/>
          <p:nvPr/>
        </p:nvSpPr>
        <p:spPr>
          <a:xfrm>
            <a:off x="542544" y="1034345"/>
            <a:ext cx="11039856" cy="5539978"/>
          </a:xfrm>
          <a:prstGeom prst="rect">
            <a:avLst/>
          </a:prstGeom>
          <a:noFill/>
        </p:spPr>
        <p:txBody>
          <a:bodyPr wrap="square" rtlCol="0">
            <a:spAutoFit/>
          </a:bodyPr>
          <a:lstStyle/>
          <a:p>
            <a:pPr marL="347663" lvl="2" indent="-347663">
              <a:buFont typeface="Wingdings"/>
              <a:buChar char="§"/>
            </a:pPr>
            <a:r>
              <a:rPr lang="en-US" sz="2800" b="1" dirty="0">
                <a:solidFill>
                  <a:srgbClr val="004990"/>
                </a:solidFill>
                <a:latin typeface="Franklin Gothic Book" panose="020B0503020102020204" pitchFamily="34" charset="0"/>
              </a:rPr>
              <a:t>Examples of “specific circumstances” permitting dismissal</a:t>
            </a:r>
            <a:r>
              <a:rPr lang="en-US" sz="2800" dirty="0">
                <a:solidFill>
                  <a:srgbClr val="004990"/>
                </a:solidFill>
                <a:latin typeface="Franklin Gothic Book" panose="020B0503020102020204" pitchFamily="34" charset="0"/>
              </a:rPr>
              <a:t>: </a:t>
            </a:r>
          </a:p>
          <a:p>
            <a:pPr marL="804863" lvl="3" indent="-347663">
              <a:buFont typeface="Arial" panose="020B0604020202020204" pitchFamily="34" charset="0"/>
              <a:buChar char="•"/>
            </a:pPr>
            <a:r>
              <a:rPr lang="en-US" sz="2800" dirty="0">
                <a:solidFill>
                  <a:srgbClr val="004990"/>
                </a:solidFill>
                <a:latin typeface="Franklin Gothic Book" panose="020B0503020102020204" pitchFamily="34" charset="0"/>
              </a:rPr>
              <a:t>Complainant has ceased participating in the process.</a:t>
            </a:r>
          </a:p>
          <a:p>
            <a:pPr marL="804863" lvl="3" indent="-347663">
              <a:buFont typeface="Arial" panose="020B0604020202020204" pitchFamily="34" charset="0"/>
              <a:buChar char="•"/>
            </a:pPr>
            <a:r>
              <a:rPr lang="en-US" sz="2800" dirty="0">
                <a:solidFill>
                  <a:srgbClr val="004990"/>
                </a:solidFill>
                <a:latin typeface="Franklin Gothic Book" panose="020B0503020102020204" pitchFamily="34" charset="0"/>
              </a:rPr>
              <a:t>The passage of time results in the University’s inability to gather evidence sufficient to reach a determination regarding responsibility.</a:t>
            </a:r>
          </a:p>
          <a:p>
            <a:pPr marL="804863" lvl="3" indent="-347663">
              <a:buFont typeface="Arial" panose="020B0604020202020204" pitchFamily="34" charset="0"/>
              <a:buChar char="•"/>
            </a:pPr>
            <a:r>
              <a:rPr lang="en-US" sz="2800" dirty="0">
                <a:solidFill>
                  <a:srgbClr val="004990"/>
                </a:solidFill>
                <a:latin typeface="Franklin Gothic Book" panose="020B0503020102020204" pitchFamily="34" charset="0"/>
              </a:rPr>
              <a:t>The Formal Complaint contains allegations that are precisely the same as allegations the University has already investigated and adjudicated.</a:t>
            </a:r>
          </a:p>
          <a:p>
            <a:pPr marL="804863" lvl="3" indent="-347663">
              <a:buFont typeface="Arial" panose="020B0604020202020204" pitchFamily="34" charset="0"/>
              <a:buChar char="•"/>
            </a:pPr>
            <a:r>
              <a:rPr lang="en-US" sz="2800" dirty="0">
                <a:solidFill>
                  <a:srgbClr val="004990"/>
                </a:solidFill>
                <a:latin typeface="Franklin Gothic Book" panose="020B0503020102020204" pitchFamily="34" charset="0"/>
              </a:rPr>
              <a:t>Respondent is not under the University’s authority (e.g., a non-student, non-employee individual who came onto campus and allegedly sexually harassed a complaint), and the University has no way to gather evidence sufficient to make a determination.</a:t>
            </a:r>
          </a:p>
          <a:p>
            <a:pPr lvl="2">
              <a:buFont typeface="Wingdings"/>
              <a:buChar char="§"/>
            </a:pPr>
            <a:endParaRPr lang="en-US" dirty="0">
              <a:solidFill>
                <a:srgbClr val="004990"/>
              </a:solidFill>
              <a:latin typeface="Franklin Gothic Book" panose="020B0503020102020204" pitchFamily="34" charset="0"/>
            </a:endParaRPr>
          </a:p>
        </p:txBody>
      </p:sp>
    </p:spTree>
    <p:extLst>
      <p:ext uri="{BB962C8B-B14F-4D97-AF65-F5344CB8AC3E}">
        <p14:creationId xmlns:p14="http://schemas.microsoft.com/office/powerpoint/2010/main" val="6538159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FB080-AD69-8660-551F-BDF2ACD100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49CBCD-5C1C-8240-760D-A2DEE2F9014E}"/>
              </a:ext>
            </a:extLst>
          </p:cNvPr>
          <p:cNvSpPr>
            <a:spLocks noGrp="1"/>
          </p:cNvSpPr>
          <p:nvPr>
            <p:ph type="title"/>
          </p:nvPr>
        </p:nvSpPr>
        <p:spPr>
          <a:xfrm>
            <a:off x="-432816" y="137373"/>
            <a:ext cx="13057632" cy="1325563"/>
          </a:xfrm>
        </p:spPr>
        <p:txBody>
          <a:bodyPr>
            <a:normAutofit/>
          </a:bodyPr>
          <a:lstStyle/>
          <a:p>
            <a:pPr algn="ctr"/>
            <a:r>
              <a:rPr lang="en-US" sz="3600" dirty="0">
                <a:solidFill>
                  <a:srgbClr val="3A4E84"/>
                </a:solidFill>
                <a:latin typeface="Franklin Gothic Medium" panose="020B0603020102020204" pitchFamily="34" charset="0"/>
              </a:rPr>
              <a:t>TITLE IX—PROCEDURE UPON DISMISSAL</a:t>
            </a:r>
          </a:p>
        </p:txBody>
      </p:sp>
      <p:sp>
        <p:nvSpPr>
          <p:cNvPr id="5" name="TextBox 4">
            <a:extLst>
              <a:ext uri="{FF2B5EF4-FFF2-40B4-BE49-F238E27FC236}">
                <a16:creationId xmlns:a16="http://schemas.microsoft.com/office/drawing/2014/main" id="{30B31A75-F287-1B7E-7B31-FDDCEB3BAF45}"/>
              </a:ext>
            </a:extLst>
          </p:cNvPr>
          <p:cNvSpPr txBox="1"/>
          <p:nvPr/>
        </p:nvSpPr>
        <p:spPr>
          <a:xfrm>
            <a:off x="576072" y="1156265"/>
            <a:ext cx="11039856" cy="5832366"/>
          </a:xfrm>
          <a:prstGeom prst="rect">
            <a:avLst/>
          </a:prstGeom>
          <a:noFill/>
        </p:spPr>
        <p:txBody>
          <a:bodyPr wrap="square" rtlCol="0">
            <a:spAutoFit/>
          </a:bodyPr>
          <a:lstStyle/>
          <a:p>
            <a:pPr marL="0" lvl="1" indent="0">
              <a:buNone/>
            </a:pPr>
            <a:r>
              <a:rPr lang="en-US" sz="2800" dirty="0">
                <a:solidFill>
                  <a:srgbClr val="004990"/>
                </a:solidFill>
                <a:latin typeface="Franklin Gothic Book" panose="020B0503020102020204" pitchFamily="34" charset="0"/>
              </a:rPr>
              <a:t>After a Formal Complaint has been dismissed on Mandatory or Permissive grounds, the Title IX Coordinator will:</a:t>
            </a:r>
          </a:p>
          <a:p>
            <a:pPr marL="0" lvl="1" indent="0">
              <a:buNone/>
            </a:pPr>
            <a:endParaRPr lang="en-US" sz="2800" dirty="0">
              <a:solidFill>
                <a:srgbClr val="004990"/>
              </a:solidFill>
              <a:latin typeface="Franklin Gothic Book" panose="020B0503020102020204" pitchFamily="34" charset="0"/>
            </a:endParaRPr>
          </a:p>
          <a:p>
            <a:pPr marL="342900" lvl="1" indent="-342900">
              <a:buFont typeface="Wingdings" panose="05000000000000000000" pitchFamily="2" charset="2"/>
              <a:buChar char="§"/>
            </a:pPr>
            <a:r>
              <a:rPr lang="en-US" sz="2800" dirty="0">
                <a:solidFill>
                  <a:srgbClr val="004990"/>
                </a:solidFill>
                <a:latin typeface="Franklin Gothic Book" panose="020B0503020102020204" pitchFamily="34" charset="0"/>
              </a:rPr>
              <a:t>inform Complainant(s) and Respondent(s) simultaneously in writing of the decision to dismiss and the reason(s) for that decision;</a:t>
            </a:r>
          </a:p>
          <a:p>
            <a:pPr marL="342900" lvl="1" indent="-342900">
              <a:buFont typeface="Wingdings" panose="05000000000000000000" pitchFamily="2" charset="2"/>
              <a:buChar char="§"/>
            </a:pPr>
            <a:endParaRPr lang="en-US" sz="2800" dirty="0">
              <a:solidFill>
                <a:srgbClr val="004990"/>
              </a:solidFill>
              <a:latin typeface="Franklin Gothic Book" panose="020B0503020102020204" pitchFamily="34" charset="0"/>
            </a:endParaRPr>
          </a:p>
          <a:p>
            <a:pPr marL="342900" lvl="1" indent="-342900">
              <a:buFont typeface="Wingdings" panose="05000000000000000000" pitchFamily="2" charset="2"/>
              <a:buChar char="§"/>
            </a:pPr>
            <a:r>
              <a:rPr lang="en-US" sz="2800" dirty="0">
                <a:solidFill>
                  <a:srgbClr val="004990"/>
                </a:solidFill>
                <a:latin typeface="Franklin Gothic Book" panose="020B0503020102020204" pitchFamily="34" charset="0"/>
              </a:rPr>
              <a:t>provide an opportunity for either Party to appeal the dismissal; and</a:t>
            </a:r>
          </a:p>
          <a:p>
            <a:pPr marL="342900" lvl="1" indent="-342900">
              <a:buFont typeface="Wingdings" panose="05000000000000000000" pitchFamily="2" charset="2"/>
              <a:buChar char="§"/>
            </a:pPr>
            <a:endParaRPr lang="en-US" sz="2800" dirty="0">
              <a:solidFill>
                <a:srgbClr val="004990"/>
              </a:solidFill>
              <a:latin typeface="Franklin Gothic Book" panose="020B0503020102020204" pitchFamily="34" charset="0"/>
            </a:endParaRPr>
          </a:p>
          <a:p>
            <a:pPr marL="342900" lvl="1" indent="-342900">
              <a:buFont typeface="Wingdings" panose="05000000000000000000" pitchFamily="2" charset="2"/>
              <a:buChar char="§"/>
            </a:pPr>
            <a:r>
              <a:rPr lang="en-US" sz="2800" dirty="0">
                <a:solidFill>
                  <a:srgbClr val="004990"/>
                </a:solidFill>
                <a:latin typeface="Franklin Gothic Book" panose="020B0503020102020204" pitchFamily="34" charset="0"/>
              </a:rPr>
              <a:t>transfer the dismissed allegations to the University’s Student Conduct office or Human Resources if allegations contained in the Formal Complaint may implicate policies administered by either of those departments.</a:t>
            </a:r>
          </a:p>
          <a:p>
            <a:pPr marL="342900" lvl="1" indent="-342900">
              <a:buFont typeface="Wingdings" panose="05000000000000000000" pitchFamily="2" charset="2"/>
              <a:buChar char="§"/>
            </a:pPr>
            <a:endParaRPr lang="en-US" sz="1900" dirty="0">
              <a:solidFill>
                <a:srgbClr val="004990"/>
              </a:solidFill>
              <a:latin typeface="Franklin Gothic Book" panose="020B0503020102020204" pitchFamily="34" charset="0"/>
            </a:endParaRPr>
          </a:p>
          <a:p>
            <a:pPr lvl="2">
              <a:buFont typeface="Wingdings"/>
              <a:buChar char="§"/>
            </a:pPr>
            <a:endParaRPr lang="en-US" dirty="0">
              <a:solidFill>
                <a:srgbClr val="004990"/>
              </a:solidFill>
              <a:latin typeface="Franklin Gothic Book" panose="020B0503020102020204" pitchFamily="34" charset="0"/>
            </a:endParaRPr>
          </a:p>
        </p:txBody>
      </p:sp>
    </p:spTree>
    <p:extLst>
      <p:ext uri="{BB962C8B-B14F-4D97-AF65-F5344CB8AC3E}">
        <p14:creationId xmlns:p14="http://schemas.microsoft.com/office/powerpoint/2010/main" val="13219966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EBDD7-0698-6487-A1DA-272B685292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8E914C-C123-8EC6-5FCE-2A4E6AB40440}"/>
              </a:ext>
            </a:extLst>
          </p:cNvPr>
          <p:cNvSpPr>
            <a:spLocks noGrp="1"/>
          </p:cNvSpPr>
          <p:nvPr>
            <p:ph type="title"/>
          </p:nvPr>
        </p:nvSpPr>
        <p:spPr>
          <a:xfrm>
            <a:off x="-432816" y="137373"/>
            <a:ext cx="13057632" cy="1325563"/>
          </a:xfrm>
        </p:spPr>
        <p:txBody>
          <a:bodyPr>
            <a:normAutofit/>
          </a:bodyPr>
          <a:lstStyle/>
          <a:p>
            <a:pPr algn="ctr"/>
            <a:r>
              <a:rPr lang="en-US" sz="3600" dirty="0">
                <a:solidFill>
                  <a:srgbClr val="3A4E84"/>
                </a:solidFill>
                <a:latin typeface="Franklin Gothic Medium" panose="020B0603020102020204" pitchFamily="34" charset="0"/>
              </a:rPr>
              <a:t>GROUNDS FOR APPEALING DISMISSAL</a:t>
            </a:r>
          </a:p>
        </p:txBody>
      </p:sp>
      <p:sp>
        <p:nvSpPr>
          <p:cNvPr id="5" name="TextBox 4">
            <a:extLst>
              <a:ext uri="{FF2B5EF4-FFF2-40B4-BE49-F238E27FC236}">
                <a16:creationId xmlns:a16="http://schemas.microsoft.com/office/drawing/2014/main" id="{5BD118A2-91B6-4B00-BFA2-ADBA28C73E96}"/>
              </a:ext>
            </a:extLst>
          </p:cNvPr>
          <p:cNvSpPr txBox="1"/>
          <p:nvPr/>
        </p:nvSpPr>
        <p:spPr>
          <a:xfrm>
            <a:off x="734568" y="1619561"/>
            <a:ext cx="11039856" cy="4724370"/>
          </a:xfrm>
          <a:prstGeom prst="rect">
            <a:avLst/>
          </a:prstGeom>
          <a:noFill/>
        </p:spPr>
        <p:txBody>
          <a:bodyPr wrap="square" rtlCol="0">
            <a:spAutoFit/>
          </a:bodyPr>
          <a:lstStyle/>
          <a:p>
            <a:pPr marL="0" lvl="1" indent="0">
              <a:buNone/>
            </a:pPr>
            <a:r>
              <a:rPr lang="en-US" sz="2400" dirty="0">
                <a:solidFill>
                  <a:srgbClr val="004990"/>
                </a:solidFill>
                <a:latin typeface="Franklin Gothic Book" panose="020B0503020102020204" pitchFamily="34" charset="0"/>
              </a:rPr>
              <a:t>Either Complainant or Respondent may appeal the Title IX Coordinator’s decision to dismiss a Formal Complaint.</a:t>
            </a:r>
          </a:p>
          <a:p>
            <a:pPr marL="0" lvl="1" indent="0">
              <a:buNone/>
            </a:pPr>
            <a:endParaRPr lang="en-US" sz="2400" dirty="0">
              <a:solidFill>
                <a:srgbClr val="004990"/>
              </a:solidFill>
              <a:latin typeface="Franklin Gothic Book" panose="020B0503020102020204" pitchFamily="34" charset="0"/>
            </a:endParaRPr>
          </a:p>
          <a:p>
            <a:pPr marL="0" lvl="1" indent="0">
              <a:buNone/>
            </a:pPr>
            <a:r>
              <a:rPr lang="en-US" sz="2400" dirty="0">
                <a:solidFill>
                  <a:srgbClr val="004990"/>
                </a:solidFill>
                <a:latin typeface="Franklin Gothic Book" panose="020B0503020102020204" pitchFamily="34" charset="0"/>
              </a:rPr>
              <a:t>The grounds for appeal are:</a:t>
            </a:r>
          </a:p>
          <a:p>
            <a:pPr marL="0" lvl="1" indent="0">
              <a:buNone/>
            </a:pPr>
            <a:endParaRPr lang="en-US" sz="2400" dirty="0">
              <a:solidFill>
                <a:srgbClr val="004990"/>
              </a:solidFill>
              <a:latin typeface="Franklin Gothic Book" panose="020B0503020102020204" pitchFamily="34" charset="0"/>
            </a:endParaRPr>
          </a:p>
          <a:p>
            <a:pPr>
              <a:buFont typeface="+mj-lt"/>
              <a:buAutoNum type="arabicParenR"/>
            </a:pPr>
            <a:r>
              <a:rPr lang="en-US" sz="2400" dirty="0">
                <a:solidFill>
                  <a:srgbClr val="004990"/>
                </a:solidFill>
                <a:latin typeface="Franklin Gothic Book" panose="020B0503020102020204" pitchFamily="34" charset="0"/>
              </a:rPr>
              <a:t>Procedural irregularity affected the outcome of the matter.</a:t>
            </a:r>
          </a:p>
          <a:p>
            <a:pPr>
              <a:buFont typeface="+mj-lt"/>
              <a:buAutoNum type="arabicParenR"/>
            </a:pPr>
            <a:r>
              <a:rPr lang="en-US" sz="2400" dirty="0">
                <a:solidFill>
                  <a:srgbClr val="004990"/>
                </a:solidFill>
                <a:latin typeface="Franklin Gothic Book" panose="020B0503020102020204" pitchFamily="34" charset="0"/>
              </a:rPr>
              <a:t>New evidence was not reasonably available at the time the determination regarding dismissal was made that could affect the outcome of the matter.</a:t>
            </a:r>
          </a:p>
          <a:p>
            <a:pPr>
              <a:buFont typeface="+mj-lt"/>
              <a:buAutoNum type="arabicParenR"/>
            </a:pPr>
            <a:r>
              <a:rPr lang="en-US" sz="2400" dirty="0">
                <a:solidFill>
                  <a:srgbClr val="004990"/>
                </a:solidFill>
                <a:latin typeface="Franklin Gothic Book" panose="020B0503020102020204" pitchFamily="34" charset="0"/>
              </a:rPr>
              <a:t>The Title IX Coordinator, Investigator(s), or Decision-maker had a conflict of interest or bias for or against Complainants or Respondents generally or the individual Complainant or Respondent that affected the outcome of the matter.</a:t>
            </a:r>
          </a:p>
          <a:p>
            <a:pPr marL="342900" lvl="1" indent="-342900">
              <a:buFont typeface="Wingdings" panose="05000000000000000000" pitchFamily="2" charset="2"/>
              <a:buChar char="§"/>
            </a:pPr>
            <a:endParaRPr lang="en-US" sz="1900" dirty="0">
              <a:solidFill>
                <a:srgbClr val="004990"/>
              </a:solidFill>
              <a:latin typeface="Franklin Gothic Book" panose="020B0503020102020204" pitchFamily="34" charset="0"/>
            </a:endParaRPr>
          </a:p>
          <a:p>
            <a:pPr lvl="2">
              <a:buFont typeface="Wingdings"/>
              <a:buChar char="§"/>
            </a:pPr>
            <a:endParaRPr lang="en-US" dirty="0">
              <a:solidFill>
                <a:srgbClr val="004990"/>
              </a:solidFill>
              <a:latin typeface="Franklin Gothic Book" panose="020B0503020102020204" pitchFamily="34" charset="0"/>
            </a:endParaRPr>
          </a:p>
        </p:txBody>
      </p:sp>
    </p:spTree>
    <p:extLst>
      <p:ext uri="{BB962C8B-B14F-4D97-AF65-F5344CB8AC3E}">
        <p14:creationId xmlns:p14="http://schemas.microsoft.com/office/powerpoint/2010/main" val="7211655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2F555-E2C4-817F-365C-8115922488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BE1DD5-D4EE-9808-10BE-64CAE4375E52}"/>
              </a:ext>
            </a:extLst>
          </p:cNvPr>
          <p:cNvSpPr>
            <a:spLocks noGrp="1"/>
          </p:cNvSpPr>
          <p:nvPr>
            <p:ph type="title"/>
          </p:nvPr>
        </p:nvSpPr>
        <p:spPr>
          <a:xfrm>
            <a:off x="-432816" y="137373"/>
            <a:ext cx="13057632" cy="1325563"/>
          </a:xfrm>
        </p:spPr>
        <p:txBody>
          <a:bodyPr>
            <a:normAutofit/>
          </a:bodyPr>
          <a:lstStyle/>
          <a:p>
            <a:pPr algn="ctr"/>
            <a:r>
              <a:rPr lang="en-US" sz="3600" dirty="0">
                <a:solidFill>
                  <a:srgbClr val="3A4E84"/>
                </a:solidFill>
                <a:latin typeface="Franklin Gothic Medium" panose="020B0603020102020204" pitchFamily="34" charset="0"/>
              </a:rPr>
              <a:t>TITLE IX—EMERGENCY REMOVALS &amp; ADMIN LEAVE</a:t>
            </a:r>
          </a:p>
        </p:txBody>
      </p:sp>
      <p:sp>
        <p:nvSpPr>
          <p:cNvPr id="5" name="TextBox 4">
            <a:extLst>
              <a:ext uri="{FF2B5EF4-FFF2-40B4-BE49-F238E27FC236}">
                <a16:creationId xmlns:a16="http://schemas.microsoft.com/office/drawing/2014/main" id="{130B3866-FD9B-505E-AA00-4BAD04C40646}"/>
              </a:ext>
            </a:extLst>
          </p:cNvPr>
          <p:cNvSpPr txBox="1"/>
          <p:nvPr/>
        </p:nvSpPr>
        <p:spPr>
          <a:xfrm>
            <a:off x="734568" y="1619561"/>
            <a:ext cx="11039856" cy="4431983"/>
          </a:xfrm>
          <a:prstGeom prst="rect">
            <a:avLst/>
          </a:prstGeom>
          <a:noFill/>
        </p:spPr>
        <p:txBody>
          <a:bodyPr wrap="square" rtlCol="0">
            <a:spAutoFit/>
          </a:bodyPr>
          <a:lstStyle/>
          <a:p>
            <a:pPr lvl="1"/>
            <a:r>
              <a:rPr lang="en-US" sz="2400" b="1" u="sng" dirty="0">
                <a:solidFill>
                  <a:srgbClr val="004990"/>
                </a:solidFill>
                <a:latin typeface="Franklin Gothic Book" panose="020B0503020102020204" pitchFamily="34" charset="0"/>
              </a:rPr>
              <a:t>Emergency Removals for Student-Respondents</a:t>
            </a:r>
          </a:p>
          <a:p>
            <a:pPr lvl="1">
              <a:buFont typeface="Wingdings" panose="05000000000000000000" pitchFamily="2" charset="2"/>
              <a:buChar char="§"/>
            </a:pPr>
            <a:r>
              <a:rPr lang="en-US" sz="2400" dirty="0">
                <a:solidFill>
                  <a:srgbClr val="004990"/>
                </a:solidFill>
                <a:latin typeface="Franklin Gothic Book" panose="020B0503020102020204" pitchFamily="34" charset="0"/>
              </a:rPr>
              <a:t>The University has the discretion to implement an emergency removal of a Respondent where an individualized risk assessment reveals an </a:t>
            </a:r>
            <a:r>
              <a:rPr lang="en-US" sz="2400" b="1" dirty="0">
                <a:solidFill>
                  <a:srgbClr val="004990"/>
                </a:solidFill>
                <a:latin typeface="Franklin Gothic Book" panose="020B0503020102020204" pitchFamily="34" charset="0"/>
              </a:rPr>
              <a:t>immediate threat </a:t>
            </a:r>
            <a:r>
              <a:rPr lang="en-US" sz="2400" b="1" dirty="0">
                <a:solidFill>
                  <a:srgbClr val="7F7F7F"/>
                </a:solidFill>
                <a:latin typeface="Franklin Gothic Book" panose="020B0503020102020204" pitchFamily="34" charset="0"/>
              </a:rPr>
              <a:t>t</a:t>
            </a:r>
            <a:r>
              <a:rPr lang="en-US" sz="2400" b="1" dirty="0">
                <a:solidFill>
                  <a:srgbClr val="004990"/>
                </a:solidFill>
                <a:latin typeface="Franklin Gothic Book" panose="020B0503020102020204" pitchFamily="34" charset="0"/>
              </a:rPr>
              <a:t>o the physical health or safety of any student or other individual </a:t>
            </a:r>
            <a:r>
              <a:rPr lang="en-US" sz="2400" dirty="0">
                <a:solidFill>
                  <a:srgbClr val="004990"/>
                </a:solidFill>
                <a:latin typeface="Franklin Gothic Book" panose="020B0503020102020204" pitchFamily="34" charset="0"/>
              </a:rPr>
              <a:t>arising from the allegations of sexual harassment. </a:t>
            </a:r>
          </a:p>
          <a:p>
            <a:pPr lvl="1">
              <a:buFont typeface="Wingdings" panose="05000000000000000000" pitchFamily="2" charset="2"/>
              <a:buChar char="§"/>
            </a:pPr>
            <a:r>
              <a:rPr lang="en-US" sz="2400" dirty="0">
                <a:solidFill>
                  <a:srgbClr val="004990"/>
                </a:solidFill>
                <a:latin typeface="Franklin Gothic Book" panose="020B0503020102020204" pitchFamily="34" charset="0"/>
              </a:rPr>
              <a:t>If Respondent is issued an emergency removal from campus, Respondent will have an immediate opportunity to challenge the removal. </a:t>
            </a:r>
            <a:endParaRPr lang="en-US" sz="2400" dirty="0">
              <a:solidFill>
                <a:srgbClr val="7F7F7F"/>
              </a:solidFill>
              <a:latin typeface="Franklin Gothic Book" panose="020B0503020102020204" pitchFamily="34" charset="0"/>
            </a:endParaRPr>
          </a:p>
          <a:p>
            <a:pPr lvl="2"/>
            <a:endParaRPr lang="en-US" sz="2400" dirty="0">
              <a:solidFill>
                <a:srgbClr val="004990"/>
              </a:solidFill>
              <a:latin typeface="Franklin Gothic Book" panose="020B0503020102020204" pitchFamily="34" charset="0"/>
            </a:endParaRPr>
          </a:p>
          <a:p>
            <a:pPr marL="463550" lvl="2" indent="0">
              <a:buNone/>
            </a:pPr>
            <a:r>
              <a:rPr lang="en-US" sz="2400" b="1" u="sng" dirty="0">
                <a:solidFill>
                  <a:srgbClr val="004990"/>
                </a:solidFill>
                <a:latin typeface="Franklin Gothic Book" panose="020B0503020102020204" pitchFamily="34" charset="0"/>
              </a:rPr>
              <a:t>Administrative Leave for Employee-Respondents</a:t>
            </a:r>
          </a:p>
          <a:p>
            <a:pPr marL="749300" lvl="2" indent="-285750">
              <a:buFont typeface="Wingdings" panose="05000000000000000000" pitchFamily="2" charset="2"/>
              <a:buChar char="§"/>
            </a:pPr>
            <a:r>
              <a:rPr lang="en-US" sz="2400" dirty="0">
                <a:solidFill>
                  <a:srgbClr val="004990"/>
                </a:solidFill>
                <a:latin typeface="Franklin Gothic Book" panose="020B0503020102020204" pitchFamily="34" charset="0"/>
              </a:rPr>
              <a:t>Non-student employees can be placed on administrative leave</a:t>
            </a:r>
          </a:p>
          <a:p>
            <a:pPr marL="749300" lvl="2" indent="-285750">
              <a:buFont typeface="Wingdings" panose="05000000000000000000" pitchFamily="2" charset="2"/>
              <a:buChar char="§"/>
            </a:pPr>
            <a:r>
              <a:rPr lang="en-US" sz="2400" dirty="0">
                <a:solidFill>
                  <a:srgbClr val="004990"/>
                </a:solidFill>
                <a:latin typeface="Franklin Gothic Book" panose="020B0503020102020204" pitchFamily="34" charset="0"/>
              </a:rPr>
              <a:t>Administrative leave can be paid or unpaid, at the University’s discretion</a:t>
            </a:r>
          </a:p>
          <a:p>
            <a:pPr lvl="2">
              <a:buFont typeface="Wingdings"/>
              <a:buChar char="§"/>
            </a:pPr>
            <a:endParaRPr lang="en-US" dirty="0">
              <a:solidFill>
                <a:srgbClr val="004990"/>
              </a:solidFill>
              <a:latin typeface="Franklin Gothic Book" panose="020B0503020102020204" pitchFamily="34" charset="0"/>
            </a:endParaRPr>
          </a:p>
        </p:txBody>
      </p:sp>
    </p:spTree>
    <p:extLst>
      <p:ext uri="{BB962C8B-B14F-4D97-AF65-F5344CB8AC3E}">
        <p14:creationId xmlns:p14="http://schemas.microsoft.com/office/powerpoint/2010/main" val="1187143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ABE58-1B55-E475-A358-4C969E97C0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FCBA7E-3780-5899-CC32-67450E1501CA}"/>
              </a:ext>
            </a:extLst>
          </p:cNvPr>
          <p:cNvSpPr>
            <a:spLocks noGrp="1"/>
          </p:cNvSpPr>
          <p:nvPr>
            <p:ph type="title"/>
          </p:nvPr>
        </p:nvSpPr>
        <p:spPr>
          <a:xfrm>
            <a:off x="838200" y="235626"/>
            <a:ext cx="10515600" cy="1325563"/>
          </a:xfrm>
        </p:spPr>
        <p:txBody>
          <a:bodyPr/>
          <a:lstStyle/>
          <a:p>
            <a:pPr algn="ctr"/>
            <a:r>
              <a:rPr lang="en-US" dirty="0">
                <a:solidFill>
                  <a:srgbClr val="3A4E84"/>
                </a:solidFill>
                <a:latin typeface="Franklin Gothic Medium" panose="020B0603020102020204" pitchFamily="34" charset="0"/>
              </a:rPr>
              <a:t>TITLE IX JURISDICTION (continued)</a:t>
            </a:r>
          </a:p>
        </p:txBody>
      </p:sp>
      <p:sp>
        <p:nvSpPr>
          <p:cNvPr id="5" name="TextBox 4">
            <a:extLst>
              <a:ext uri="{FF2B5EF4-FFF2-40B4-BE49-F238E27FC236}">
                <a16:creationId xmlns:a16="http://schemas.microsoft.com/office/drawing/2014/main" id="{6E9C6651-1EDF-1587-D826-A8F9280BCB59}"/>
              </a:ext>
            </a:extLst>
          </p:cNvPr>
          <p:cNvSpPr txBox="1"/>
          <p:nvPr/>
        </p:nvSpPr>
        <p:spPr>
          <a:xfrm>
            <a:off x="1394908" y="1582705"/>
            <a:ext cx="10378440" cy="4524315"/>
          </a:xfrm>
          <a:prstGeom prst="rect">
            <a:avLst/>
          </a:prstGeom>
          <a:noFill/>
        </p:spPr>
        <p:txBody>
          <a:bodyPr wrap="square" rtlCol="0">
            <a:spAutoFit/>
          </a:bodyPr>
          <a:lstStyle/>
          <a:p>
            <a:pPr fontAlgn="base"/>
            <a:r>
              <a:rPr lang="en-US" sz="2400" dirty="0">
                <a:solidFill>
                  <a:srgbClr val="004990"/>
                </a:solidFill>
                <a:latin typeface="Franklin Gothic Book" panose="020B0503020102020204" pitchFamily="34" charset="0"/>
              </a:rPr>
              <a:t>For reports of domestic violence, dating violence, sexual assault, sexual harassment, or stalking that occur…</a:t>
            </a:r>
          </a:p>
          <a:p>
            <a:pPr lvl="1" fontAlgn="base"/>
            <a:endParaRPr lang="en-US" sz="2400" dirty="0">
              <a:solidFill>
                <a:srgbClr val="004990"/>
              </a:solidFill>
              <a:latin typeface="Franklin Gothic Book" panose="020B0503020102020204" pitchFamily="34" charset="0"/>
            </a:endParaRPr>
          </a:p>
          <a:p>
            <a:pPr fontAlgn="base"/>
            <a:r>
              <a:rPr lang="en-US" sz="2400" u="sng" dirty="0">
                <a:solidFill>
                  <a:srgbClr val="004990"/>
                </a:solidFill>
                <a:latin typeface="Franklin Gothic Book" panose="020B0503020102020204" pitchFamily="34" charset="0"/>
              </a:rPr>
              <a:t>Off-campus, involving students</a:t>
            </a:r>
            <a:r>
              <a:rPr lang="en-US" sz="2400" dirty="0">
                <a:solidFill>
                  <a:srgbClr val="004990"/>
                </a:solidFill>
                <a:latin typeface="Franklin Gothic Book" panose="020B0503020102020204" pitchFamily="34" charset="0"/>
              </a:rPr>
              <a:t>:</a:t>
            </a:r>
          </a:p>
          <a:p>
            <a:pPr lvl="1" fontAlgn="base"/>
            <a:r>
              <a:rPr lang="en-US" sz="2400" dirty="0">
                <a:solidFill>
                  <a:srgbClr val="004990"/>
                </a:solidFill>
                <a:latin typeface="Franklin Gothic Book" panose="020B0503020102020204" pitchFamily="34" charset="0"/>
              </a:rPr>
              <a:t>the University’s Student Conduct Office will handle</a:t>
            </a:r>
          </a:p>
          <a:p>
            <a:pPr lvl="1" fontAlgn="base"/>
            <a:endParaRPr lang="en-US" sz="2400" dirty="0">
              <a:solidFill>
                <a:srgbClr val="004990"/>
              </a:solidFill>
              <a:latin typeface="Franklin Gothic Book" panose="020B0503020102020204" pitchFamily="34" charset="0"/>
            </a:endParaRPr>
          </a:p>
          <a:p>
            <a:pPr fontAlgn="base"/>
            <a:r>
              <a:rPr lang="en-US" sz="2400" u="sng" dirty="0">
                <a:solidFill>
                  <a:srgbClr val="004990"/>
                </a:solidFill>
                <a:latin typeface="Franklin Gothic Book" panose="020B0503020102020204" pitchFamily="34" charset="0"/>
              </a:rPr>
              <a:t>Off-campus, involving employees</a:t>
            </a:r>
            <a:r>
              <a:rPr lang="en-US" sz="2400" dirty="0">
                <a:solidFill>
                  <a:srgbClr val="004990"/>
                </a:solidFill>
                <a:latin typeface="Franklin Gothic Book" panose="020B0503020102020204" pitchFamily="34" charset="0"/>
              </a:rPr>
              <a:t>:</a:t>
            </a:r>
          </a:p>
          <a:p>
            <a:pPr lvl="1" fontAlgn="base"/>
            <a:r>
              <a:rPr lang="en-US" sz="2400" dirty="0">
                <a:solidFill>
                  <a:srgbClr val="004990"/>
                </a:solidFill>
                <a:latin typeface="Franklin Gothic Book" panose="020B0503020102020204" pitchFamily="34" charset="0"/>
              </a:rPr>
              <a:t>the University’s Human Resources Department will handle</a:t>
            </a:r>
          </a:p>
          <a:p>
            <a:pPr lvl="1" fontAlgn="base"/>
            <a:endParaRPr lang="en-US" sz="2400" dirty="0">
              <a:solidFill>
                <a:srgbClr val="004990"/>
              </a:solidFill>
              <a:latin typeface="Franklin Gothic Book" panose="020B0503020102020204" pitchFamily="34" charset="0"/>
            </a:endParaRPr>
          </a:p>
          <a:p>
            <a:pPr fontAlgn="base"/>
            <a:r>
              <a:rPr lang="en-US" sz="2400" u="sng" dirty="0">
                <a:solidFill>
                  <a:srgbClr val="004990"/>
                </a:solidFill>
                <a:latin typeface="Franklin Gothic Book" panose="020B0503020102020204" pitchFamily="34" charset="0"/>
              </a:rPr>
              <a:t>Outside of the United States</a:t>
            </a:r>
            <a:r>
              <a:rPr lang="en-US" sz="2400" dirty="0">
                <a:solidFill>
                  <a:srgbClr val="004990"/>
                </a:solidFill>
                <a:latin typeface="Franklin Gothic Book" panose="020B0503020102020204" pitchFamily="34" charset="0"/>
              </a:rPr>
              <a:t>:</a:t>
            </a:r>
          </a:p>
          <a:p>
            <a:pPr lvl="1" fontAlgn="base"/>
            <a:r>
              <a:rPr lang="en-US" sz="2400" dirty="0">
                <a:solidFill>
                  <a:srgbClr val="004990"/>
                </a:solidFill>
                <a:latin typeface="Franklin Gothic Book" panose="020B0503020102020204" pitchFamily="34" charset="0"/>
              </a:rPr>
              <a:t>other University policies, including the University’s policy on Equal Employment Opportunity, will govern </a:t>
            </a:r>
          </a:p>
        </p:txBody>
      </p:sp>
    </p:spTree>
    <p:extLst>
      <p:ext uri="{BB962C8B-B14F-4D97-AF65-F5344CB8AC3E}">
        <p14:creationId xmlns:p14="http://schemas.microsoft.com/office/powerpoint/2010/main" val="24066811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6732F-B88B-3A41-49E1-E2B52459FB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BB9BDF-C98D-F59D-D930-F8791B697E89}"/>
              </a:ext>
            </a:extLst>
          </p:cNvPr>
          <p:cNvSpPr>
            <a:spLocks noGrp="1"/>
          </p:cNvSpPr>
          <p:nvPr>
            <p:ph type="title"/>
          </p:nvPr>
        </p:nvSpPr>
        <p:spPr>
          <a:xfrm>
            <a:off x="743712" y="235626"/>
            <a:ext cx="10515600" cy="1325563"/>
          </a:xfrm>
        </p:spPr>
        <p:txBody>
          <a:bodyPr>
            <a:normAutofit/>
          </a:bodyPr>
          <a:lstStyle/>
          <a:p>
            <a:pPr algn="ctr"/>
            <a:r>
              <a:rPr lang="en-US" sz="3600" dirty="0">
                <a:solidFill>
                  <a:srgbClr val="3A4E84"/>
                </a:solidFill>
                <a:latin typeface="Franklin Gothic Medium" panose="020B0603020102020204" pitchFamily="34" charset="0"/>
              </a:rPr>
              <a:t>TITLE IX—ROLE OF THE INVESTIGATOR</a:t>
            </a:r>
            <a:endParaRPr lang="en-US" sz="3600" dirty="0">
              <a:solidFill>
                <a:srgbClr val="3A4E84"/>
              </a:solidFill>
            </a:endParaRPr>
          </a:p>
        </p:txBody>
      </p:sp>
      <p:sp>
        <p:nvSpPr>
          <p:cNvPr id="3" name="TextBox 2">
            <a:extLst>
              <a:ext uri="{FF2B5EF4-FFF2-40B4-BE49-F238E27FC236}">
                <a16:creationId xmlns:a16="http://schemas.microsoft.com/office/drawing/2014/main" id="{D3E1FF1D-2879-96BF-7C41-A48FAB649F0C}"/>
              </a:ext>
            </a:extLst>
          </p:cNvPr>
          <p:cNvSpPr txBox="1"/>
          <p:nvPr/>
        </p:nvSpPr>
        <p:spPr>
          <a:xfrm>
            <a:off x="743712" y="1432358"/>
            <a:ext cx="10952988" cy="5324535"/>
          </a:xfrm>
          <a:prstGeom prst="rect">
            <a:avLst/>
          </a:prstGeom>
          <a:noFill/>
        </p:spPr>
        <p:txBody>
          <a:bodyPr wrap="square" rtlCol="0">
            <a:spAutoFit/>
          </a:bodyPr>
          <a:lstStyle/>
          <a:p>
            <a:pPr marL="0" lvl="1" indent="0">
              <a:buNone/>
            </a:pPr>
            <a:r>
              <a:rPr lang="en-US" sz="2400" dirty="0">
                <a:solidFill>
                  <a:srgbClr val="004990"/>
                </a:solidFill>
                <a:latin typeface="Franklin Gothic Book" panose="020B0503020102020204" pitchFamily="34" charset="0"/>
              </a:rPr>
              <a:t>Following the filing of a Formal Complaint, the Title IX Investigator will perform the following tasks:</a:t>
            </a:r>
          </a:p>
          <a:p>
            <a:pPr marL="285750" lvl="1">
              <a:buFont typeface="Wingdings" panose="05000000000000000000" pitchFamily="2" charset="2"/>
              <a:buChar char="§"/>
            </a:pPr>
            <a:r>
              <a:rPr lang="en-US" sz="2400" dirty="0">
                <a:solidFill>
                  <a:srgbClr val="004990"/>
                </a:solidFill>
                <a:latin typeface="Franklin Gothic Book" panose="020B0503020102020204" pitchFamily="34" charset="0"/>
              </a:rPr>
              <a:t>Analyze and disclose whether Investigator has any conflicts of interest</a:t>
            </a:r>
          </a:p>
          <a:p>
            <a:pPr marL="285750" lvl="1">
              <a:buFont typeface="Wingdings" panose="05000000000000000000" pitchFamily="2" charset="2"/>
              <a:buChar char="§"/>
            </a:pPr>
            <a:r>
              <a:rPr lang="en-US" sz="2400" dirty="0">
                <a:solidFill>
                  <a:srgbClr val="004990"/>
                </a:solidFill>
                <a:latin typeface="Franklin Gothic Book" panose="020B0503020102020204" pitchFamily="34" charset="0"/>
              </a:rPr>
              <a:t>Evaluate relevant evidence </a:t>
            </a:r>
          </a:p>
          <a:p>
            <a:pPr marL="285750" lvl="1">
              <a:buFont typeface="Wingdings" panose="05000000000000000000" pitchFamily="2" charset="2"/>
              <a:buChar char="§"/>
            </a:pPr>
            <a:r>
              <a:rPr lang="en-US" sz="2400" dirty="0">
                <a:solidFill>
                  <a:srgbClr val="004990"/>
                </a:solidFill>
                <a:latin typeface="Franklin Gothic Book" panose="020B0503020102020204" pitchFamily="34" charset="0"/>
              </a:rPr>
              <a:t>Provide Complainant and Respondent with the same opportunities to be accompanied to any related meeting or proceeding by the Advisor of their choice</a:t>
            </a:r>
          </a:p>
          <a:p>
            <a:pPr marL="285750" lvl="1">
              <a:buFont typeface="Wingdings" panose="05000000000000000000" pitchFamily="2" charset="2"/>
              <a:buChar char="§"/>
            </a:pPr>
            <a:r>
              <a:rPr lang="en-US" sz="2400" dirty="0">
                <a:solidFill>
                  <a:srgbClr val="004990"/>
                </a:solidFill>
                <a:latin typeface="Franklin Gothic Book" panose="020B0503020102020204" pitchFamily="34" charset="0"/>
              </a:rPr>
              <a:t>Provide written notice of the date, time, location, participants, and purpose of all hearings, investigative interviews, or other meetings to any Party whose participation is invited or expected with at least ten (10) calendar days for the Party to prepare to participate.</a:t>
            </a:r>
          </a:p>
          <a:p>
            <a:pPr marL="285750" lvl="1">
              <a:buFont typeface="Wingdings" panose="05000000000000000000" pitchFamily="2" charset="2"/>
              <a:buChar char="§"/>
            </a:pPr>
            <a:endParaRPr lang="en-US" sz="2400" dirty="0">
              <a:solidFill>
                <a:srgbClr val="004990"/>
              </a:solidFill>
              <a:latin typeface="Franklin Gothic Book" panose="020B0503020102020204" pitchFamily="34" charset="0"/>
            </a:endParaRPr>
          </a:p>
          <a:p>
            <a:pPr marL="0" lvl="1" indent="0">
              <a:buNone/>
            </a:pPr>
            <a:r>
              <a:rPr lang="en-US" sz="2400" dirty="0">
                <a:solidFill>
                  <a:srgbClr val="004990"/>
                </a:solidFill>
                <a:latin typeface="Franklin Gothic Book" panose="020B0503020102020204" pitchFamily="34" charset="0"/>
              </a:rPr>
              <a:t>The Investigator cannot restrict Complainant or Respondent from discussing the allegations under investigation or gathering and presenting relevant evidence.</a:t>
            </a:r>
          </a:p>
          <a:p>
            <a:pPr fontAlgn="base"/>
            <a:endParaRPr lang="en-US" sz="2800" i="1" dirty="0">
              <a:solidFill>
                <a:srgbClr val="004990"/>
              </a:solidFill>
              <a:latin typeface="Franklin Gothic Book"/>
            </a:endParaRPr>
          </a:p>
        </p:txBody>
      </p:sp>
    </p:spTree>
    <p:extLst>
      <p:ext uri="{BB962C8B-B14F-4D97-AF65-F5344CB8AC3E}">
        <p14:creationId xmlns:p14="http://schemas.microsoft.com/office/powerpoint/2010/main" val="29500934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09756-98C1-951F-2925-131CF3D75B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358784-64A9-3FD3-D631-5B5E0BD71E33}"/>
              </a:ext>
            </a:extLst>
          </p:cNvPr>
          <p:cNvSpPr>
            <a:spLocks noGrp="1"/>
          </p:cNvSpPr>
          <p:nvPr>
            <p:ph type="title"/>
          </p:nvPr>
        </p:nvSpPr>
        <p:spPr>
          <a:xfrm>
            <a:off x="743712" y="235626"/>
            <a:ext cx="10515600" cy="1325563"/>
          </a:xfrm>
        </p:spPr>
        <p:txBody>
          <a:bodyPr>
            <a:normAutofit/>
          </a:bodyPr>
          <a:lstStyle/>
          <a:p>
            <a:pPr algn="ctr"/>
            <a:r>
              <a:rPr lang="en-US" sz="3600" dirty="0">
                <a:solidFill>
                  <a:srgbClr val="3A4E84"/>
                </a:solidFill>
                <a:latin typeface="Franklin Gothic Medium" panose="020B0603020102020204" pitchFamily="34" charset="0"/>
              </a:rPr>
              <a:t>COLLECTING EVIDENCE IN AN INVESTIGATION</a:t>
            </a:r>
            <a:endParaRPr lang="en-US" sz="3600" dirty="0">
              <a:solidFill>
                <a:srgbClr val="3A4E84"/>
              </a:solidFill>
            </a:endParaRPr>
          </a:p>
        </p:txBody>
      </p:sp>
      <p:sp>
        <p:nvSpPr>
          <p:cNvPr id="3" name="TextBox 2">
            <a:extLst>
              <a:ext uri="{FF2B5EF4-FFF2-40B4-BE49-F238E27FC236}">
                <a16:creationId xmlns:a16="http://schemas.microsoft.com/office/drawing/2014/main" id="{50149B27-2D05-2BDB-BA7E-12AB9E51A08D}"/>
              </a:ext>
            </a:extLst>
          </p:cNvPr>
          <p:cNvSpPr txBox="1"/>
          <p:nvPr/>
        </p:nvSpPr>
        <p:spPr>
          <a:xfrm>
            <a:off x="743712" y="1432358"/>
            <a:ext cx="10952988" cy="4401205"/>
          </a:xfrm>
          <a:prstGeom prst="rect">
            <a:avLst/>
          </a:prstGeom>
          <a:noFill/>
        </p:spPr>
        <p:txBody>
          <a:bodyPr wrap="square" rtlCol="0">
            <a:spAutoFit/>
          </a:bodyPr>
          <a:lstStyle/>
          <a:p>
            <a:pPr marL="334963" lvl="2" indent="-285750">
              <a:buFont typeface="Wingdings" panose="05000000000000000000" pitchFamily="2" charset="2"/>
              <a:buChar char="§"/>
            </a:pPr>
            <a:r>
              <a:rPr lang="en-US" sz="2800" dirty="0">
                <a:solidFill>
                  <a:srgbClr val="004990"/>
                </a:solidFill>
                <a:latin typeface="Franklin Gothic Book" panose="020B0503020102020204" pitchFamily="34" charset="0"/>
              </a:rPr>
              <a:t>Complainant and Respondent will be given equal opportunity to inspect any evidence directly related to the allegations raised in a Formal Complaint—regardless of whether the University intends to rely on it in reaching a determination regarding responsibility—and inculpatory or exculpatory evidence, regardless of the source.</a:t>
            </a:r>
          </a:p>
          <a:p>
            <a:pPr marL="334963" lvl="2" indent="-285750">
              <a:buFont typeface="Wingdings" panose="05000000000000000000" pitchFamily="2" charset="2"/>
              <a:buChar char="§"/>
            </a:pPr>
            <a:r>
              <a:rPr lang="en-US" sz="2800" dirty="0">
                <a:solidFill>
                  <a:srgbClr val="004990"/>
                </a:solidFill>
                <a:latin typeface="Franklin Gothic Book" panose="020B0503020102020204" pitchFamily="34" charset="0"/>
              </a:rPr>
              <a:t>The evidence given to the parties for inspection and review must consist of all evidence directly related to the allegations.</a:t>
            </a:r>
          </a:p>
          <a:p>
            <a:pPr marL="334963" lvl="2" indent="-285750">
              <a:buFont typeface="Wingdings" panose="05000000000000000000" pitchFamily="2" charset="2"/>
              <a:buChar char="§"/>
            </a:pPr>
            <a:r>
              <a:rPr lang="en-US" sz="2800" dirty="0">
                <a:solidFill>
                  <a:srgbClr val="004990"/>
                </a:solidFill>
                <a:latin typeface="Franklin Gothic Book" panose="020B0503020102020204" pitchFamily="34" charset="0"/>
              </a:rPr>
              <a:t>Determinations as to whether evidence is “relevant” are made when finalizing the Investigative Report.</a:t>
            </a:r>
          </a:p>
          <a:p>
            <a:pPr fontAlgn="base"/>
            <a:endParaRPr lang="en-US" sz="2800" i="1" dirty="0">
              <a:solidFill>
                <a:srgbClr val="004990"/>
              </a:solidFill>
              <a:latin typeface="Franklin Gothic Book"/>
            </a:endParaRPr>
          </a:p>
        </p:txBody>
      </p:sp>
    </p:spTree>
    <p:extLst>
      <p:ext uri="{BB962C8B-B14F-4D97-AF65-F5344CB8AC3E}">
        <p14:creationId xmlns:p14="http://schemas.microsoft.com/office/powerpoint/2010/main" val="22816320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4F3BF-35B3-3952-550B-9B134D812B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70F5B7-EBBE-D609-0C84-99F3239A4F2B}"/>
              </a:ext>
            </a:extLst>
          </p:cNvPr>
          <p:cNvSpPr>
            <a:spLocks noGrp="1"/>
          </p:cNvSpPr>
          <p:nvPr>
            <p:ph type="title"/>
          </p:nvPr>
        </p:nvSpPr>
        <p:spPr>
          <a:xfrm>
            <a:off x="743712" y="235626"/>
            <a:ext cx="10515600" cy="1325563"/>
          </a:xfrm>
        </p:spPr>
        <p:txBody>
          <a:bodyPr>
            <a:normAutofit/>
          </a:bodyPr>
          <a:lstStyle/>
          <a:p>
            <a:pPr algn="ctr"/>
            <a:r>
              <a:rPr lang="en-US" sz="3600" dirty="0">
                <a:solidFill>
                  <a:srgbClr val="3A4E84"/>
                </a:solidFill>
                <a:latin typeface="Franklin Gothic Medium" panose="020B0603020102020204" pitchFamily="34" charset="0"/>
              </a:rPr>
              <a:t>IRRELEVANT EVIDENCE</a:t>
            </a:r>
            <a:endParaRPr lang="en-US" sz="3600" dirty="0">
              <a:solidFill>
                <a:srgbClr val="3A4E84"/>
              </a:solidFill>
            </a:endParaRPr>
          </a:p>
        </p:txBody>
      </p:sp>
      <p:sp>
        <p:nvSpPr>
          <p:cNvPr id="3" name="TextBox 2">
            <a:extLst>
              <a:ext uri="{FF2B5EF4-FFF2-40B4-BE49-F238E27FC236}">
                <a16:creationId xmlns:a16="http://schemas.microsoft.com/office/drawing/2014/main" id="{45DA54A5-D98A-C178-8967-4F732AA1D068}"/>
              </a:ext>
            </a:extLst>
          </p:cNvPr>
          <p:cNvSpPr txBox="1"/>
          <p:nvPr/>
        </p:nvSpPr>
        <p:spPr>
          <a:xfrm>
            <a:off x="743712" y="1297839"/>
            <a:ext cx="10952988" cy="5324535"/>
          </a:xfrm>
          <a:prstGeom prst="rect">
            <a:avLst/>
          </a:prstGeom>
          <a:noFill/>
        </p:spPr>
        <p:txBody>
          <a:bodyPr wrap="square" rtlCol="0">
            <a:spAutoFit/>
          </a:bodyPr>
          <a:lstStyle/>
          <a:p>
            <a:pPr marL="334963" lvl="2" indent="-285750">
              <a:buFont typeface="Wingdings" panose="05000000000000000000" pitchFamily="2" charset="2"/>
              <a:buChar char="§"/>
            </a:pPr>
            <a:r>
              <a:rPr lang="en-US" sz="2600" dirty="0">
                <a:solidFill>
                  <a:srgbClr val="004990"/>
                </a:solidFill>
              </a:rPr>
              <a:t>If evidence has no logical bearing upon any point placed at issue by the Formal Complaint, it will be deemed irrelevant and not considered in the investigation.</a:t>
            </a:r>
          </a:p>
          <a:p>
            <a:pPr marL="334963" lvl="2" indent="-285750">
              <a:buFont typeface="Wingdings" panose="05000000000000000000" pitchFamily="2" charset="2"/>
              <a:buChar char="§"/>
            </a:pPr>
            <a:r>
              <a:rPr lang="en-US" sz="2600" dirty="0">
                <a:solidFill>
                  <a:srgbClr val="004990"/>
                </a:solidFill>
              </a:rPr>
              <a:t>If evidence is relevant but fits into one of the following categories, it will </a:t>
            </a:r>
            <a:r>
              <a:rPr lang="en-US" sz="2600" u="sng" dirty="0">
                <a:solidFill>
                  <a:srgbClr val="004990"/>
                </a:solidFill>
              </a:rPr>
              <a:t>not</a:t>
            </a:r>
            <a:r>
              <a:rPr lang="en-US" sz="2600" dirty="0">
                <a:solidFill>
                  <a:srgbClr val="004990"/>
                </a:solidFill>
              </a:rPr>
              <a:t> be collected or considered:</a:t>
            </a:r>
          </a:p>
          <a:p>
            <a:pPr marL="963613" lvl="3" indent="-457200">
              <a:buFont typeface="+mj-lt"/>
              <a:buAutoNum type="arabicParenR"/>
            </a:pPr>
            <a:r>
              <a:rPr lang="en-US" sz="2600" dirty="0">
                <a:solidFill>
                  <a:srgbClr val="004990"/>
                </a:solidFill>
              </a:rPr>
              <a:t>Any evidence that is legally privileged (e.g., attorney-client privileged communications)—unless the privilege has been waived;</a:t>
            </a:r>
          </a:p>
          <a:p>
            <a:pPr marL="963613" lvl="3" indent="-457200">
              <a:buFont typeface="+mj-lt"/>
              <a:buAutoNum type="arabicParenR"/>
            </a:pPr>
            <a:r>
              <a:rPr lang="en-US" sz="2600" dirty="0">
                <a:solidFill>
                  <a:srgbClr val="004990"/>
                </a:solidFill>
              </a:rPr>
              <a:t>Complainant’s sexual predisposition;</a:t>
            </a:r>
          </a:p>
          <a:p>
            <a:pPr marL="963613" lvl="3" indent="-457200">
              <a:buFont typeface="+mj-lt"/>
              <a:buAutoNum type="arabicParenR"/>
            </a:pPr>
            <a:r>
              <a:rPr lang="en-US" sz="2600" dirty="0">
                <a:solidFill>
                  <a:srgbClr val="004990"/>
                </a:solidFill>
              </a:rPr>
              <a:t>Complainant’s prior sexual conduct, UNLESS such conduct is being provided to show:</a:t>
            </a:r>
          </a:p>
          <a:p>
            <a:pPr marL="1306513" lvl="4" indent="-342900">
              <a:buFont typeface="Arial" panose="020B0604020202020204" pitchFamily="34" charset="0"/>
              <a:buChar char="•"/>
            </a:pPr>
            <a:r>
              <a:rPr lang="en-US" sz="2600" dirty="0">
                <a:solidFill>
                  <a:srgbClr val="004990"/>
                </a:solidFill>
              </a:rPr>
              <a:t>the presence of consent, or </a:t>
            </a:r>
          </a:p>
          <a:p>
            <a:pPr marL="1306513" lvl="4" indent="-342900">
              <a:buFont typeface="Arial" panose="020B0604020202020204" pitchFamily="34" charset="0"/>
              <a:buChar char="•"/>
            </a:pPr>
            <a:r>
              <a:rPr lang="en-US" sz="2600" dirty="0">
                <a:solidFill>
                  <a:srgbClr val="004990"/>
                </a:solidFill>
              </a:rPr>
              <a:t>Respondent is not the party who engaged in the alleged harassment</a:t>
            </a:r>
          </a:p>
          <a:p>
            <a:pPr fontAlgn="base"/>
            <a:endParaRPr lang="en-US" sz="2800" i="1" dirty="0">
              <a:solidFill>
                <a:srgbClr val="004990"/>
              </a:solidFill>
              <a:latin typeface="Franklin Gothic Book"/>
            </a:endParaRPr>
          </a:p>
        </p:txBody>
      </p:sp>
    </p:spTree>
    <p:extLst>
      <p:ext uri="{BB962C8B-B14F-4D97-AF65-F5344CB8AC3E}">
        <p14:creationId xmlns:p14="http://schemas.microsoft.com/office/powerpoint/2010/main" val="18978571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1C801-3A0C-D2AA-D5BA-BC97308F9B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569365-E471-F3CA-0DB6-C8A36088C693}"/>
              </a:ext>
            </a:extLst>
          </p:cNvPr>
          <p:cNvSpPr>
            <a:spLocks noGrp="1"/>
          </p:cNvSpPr>
          <p:nvPr>
            <p:ph type="title"/>
          </p:nvPr>
        </p:nvSpPr>
        <p:spPr>
          <a:xfrm>
            <a:off x="597408" y="345354"/>
            <a:ext cx="10515600" cy="1325563"/>
          </a:xfrm>
        </p:spPr>
        <p:txBody>
          <a:bodyPr>
            <a:normAutofit/>
          </a:bodyPr>
          <a:lstStyle/>
          <a:p>
            <a:pPr algn="ctr"/>
            <a:r>
              <a:rPr lang="en-US" sz="3600" dirty="0">
                <a:solidFill>
                  <a:srgbClr val="3A4E84"/>
                </a:solidFill>
                <a:latin typeface="Franklin Gothic Medium" panose="020B0603020102020204" pitchFamily="34" charset="0"/>
              </a:rPr>
              <a:t>INVESTIGATIVE ACTIONS TO AVOID</a:t>
            </a:r>
            <a:endParaRPr lang="en-US" sz="3600" dirty="0">
              <a:solidFill>
                <a:srgbClr val="3A4E84"/>
              </a:solidFill>
            </a:endParaRPr>
          </a:p>
        </p:txBody>
      </p:sp>
      <p:sp>
        <p:nvSpPr>
          <p:cNvPr id="3" name="TextBox 2">
            <a:extLst>
              <a:ext uri="{FF2B5EF4-FFF2-40B4-BE49-F238E27FC236}">
                <a16:creationId xmlns:a16="http://schemas.microsoft.com/office/drawing/2014/main" id="{1147B3D6-5A75-2217-CB3D-7A3BDD298AA7}"/>
              </a:ext>
            </a:extLst>
          </p:cNvPr>
          <p:cNvSpPr txBox="1"/>
          <p:nvPr/>
        </p:nvSpPr>
        <p:spPr>
          <a:xfrm>
            <a:off x="597408" y="1444143"/>
            <a:ext cx="10952988" cy="5262979"/>
          </a:xfrm>
          <a:prstGeom prst="rect">
            <a:avLst/>
          </a:prstGeom>
          <a:noFill/>
        </p:spPr>
        <p:txBody>
          <a:bodyPr wrap="square" rtlCol="0">
            <a:spAutoFit/>
          </a:bodyPr>
          <a:lstStyle/>
          <a:p>
            <a:pPr marL="49213" lvl="2" indent="0">
              <a:buNone/>
            </a:pPr>
            <a:r>
              <a:rPr lang="en-US" sz="2800" dirty="0">
                <a:solidFill>
                  <a:srgbClr val="004990"/>
                </a:solidFill>
                <a:latin typeface="Franklin Gothic Book" panose="020B0503020102020204" pitchFamily="34" charset="0"/>
              </a:rPr>
              <a:t>An investigator should never do any of the following things:</a:t>
            </a:r>
          </a:p>
          <a:p>
            <a:pPr marL="506413" lvl="2" indent="-457200">
              <a:buFont typeface="+mj-lt"/>
              <a:buAutoNum type="arabicPeriod"/>
            </a:pPr>
            <a:r>
              <a:rPr lang="en-US" sz="2800" dirty="0">
                <a:solidFill>
                  <a:srgbClr val="004990"/>
                </a:solidFill>
                <a:latin typeface="Franklin Gothic Book" panose="020B0503020102020204" pitchFamily="34" charset="0"/>
              </a:rPr>
              <a:t>Ask for privileged information.</a:t>
            </a:r>
          </a:p>
          <a:p>
            <a:pPr marL="506413" lvl="2" indent="-457200">
              <a:buFont typeface="+mj-lt"/>
              <a:buAutoNum type="arabicPeriod"/>
            </a:pPr>
            <a:r>
              <a:rPr lang="en-US" sz="2800" dirty="0">
                <a:solidFill>
                  <a:srgbClr val="004990"/>
                </a:solidFill>
                <a:latin typeface="Franklin Gothic Book" panose="020B0503020102020204" pitchFamily="34" charset="0"/>
              </a:rPr>
              <a:t>Impose a “gag order” on the parties.</a:t>
            </a:r>
          </a:p>
          <a:p>
            <a:pPr marL="506413" lvl="2" indent="-457200">
              <a:buFont typeface="+mj-lt"/>
              <a:buAutoNum type="arabicPeriod"/>
            </a:pPr>
            <a:r>
              <a:rPr lang="en-US" sz="2800" dirty="0">
                <a:solidFill>
                  <a:srgbClr val="004990"/>
                </a:solidFill>
                <a:latin typeface="Franklin Gothic Book" panose="020B0503020102020204" pitchFamily="34" charset="0"/>
              </a:rPr>
              <a:t>Disclose information about an ongoing Title IX case to anyone outside the scope of the investigation work.</a:t>
            </a:r>
          </a:p>
          <a:p>
            <a:pPr marL="506413" lvl="2" indent="-457200">
              <a:buFont typeface="+mj-lt"/>
              <a:buAutoNum type="arabicPeriod"/>
            </a:pPr>
            <a:r>
              <a:rPr lang="en-US" sz="2800" dirty="0">
                <a:solidFill>
                  <a:srgbClr val="004990"/>
                </a:solidFill>
                <a:latin typeface="Franklin Gothic Book" panose="020B0503020102020204" pitchFamily="34" charset="0"/>
              </a:rPr>
              <a:t>Give preferential treatment to any party.</a:t>
            </a:r>
          </a:p>
          <a:p>
            <a:pPr marL="506413" lvl="2" indent="-457200">
              <a:buFont typeface="+mj-lt"/>
              <a:buAutoNum type="arabicPeriod"/>
            </a:pPr>
            <a:r>
              <a:rPr lang="en-US" sz="2800" dirty="0">
                <a:solidFill>
                  <a:srgbClr val="004990"/>
                </a:solidFill>
                <a:latin typeface="Franklin Gothic Book" panose="020B0503020102020204" pitchFamily="34" charset="0"/>
              </a:rPr>
              <a:t>Consider irrelevant evidence or otherwise investigate matters outside of the formal complaint.</a:t>
            </a:r>
          </a:p>
          <a:p>
            <a:pPr marL="506413" lvl="2" indent="-457200">
              <a:buFont typeface="+mj-lt"/>
              <a:buAutoNum type="arabicPeriod"/>
            </a:pPr>
            <a:r>
              <a:rPr lang="en-US" sz="2800" dirty="0">
                <a:solidFill>
                  <a:srgbClr val="004990"/>
                </a:solidFill>
                <a:latin typeface="Franklin Gothic Book" panose="020B0503020102020204" pitchFamily="34" charset="0"/>
              </a:rPr>
              <a:t>Decide the outcome of a formal complaint.  Under the Title IX Policy, a hearing officer—not the investigator—decides whether the respondent is responsible for a violation.</a:t>
            </a:r>
          </a:p>
          <a:p>
            <a:pPr fontAlgn="base"/>
            <a:endParaRPr lang="en-US" sz="2800" i="1" dirty="0">
              <a:solidFill>
                <a:srgbClr val="004990"/>
              </a:solidFill>
              <a:latin typeface="Franklin Gothic Book"/>
            </a:endParaRPr>
          </a:p>
        </p:txBody>
      </p:sp>
    </p:spTree>
    <p:extLst>
      <p:ext uri="{BB962C8B-B14F-4D97-AF65-F5344CB8AC3E}">
        <p14:creationId xmlns:p14="http://schemas.microsoft.com/office/powerpoint/2010/main" val="25072932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F4133-B642-3CC5-B89E-60BBF9B7B3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0BF7B7-A5A3-D274-3E5A-BAD0564136E8}"/>
              </a:ext>
            </a:extLst>
          </p:cNvPr>
          <p:cNvSpPr>
            <a:spLocks noGrp="1"/>
          </p:cNvSpPr>
          <p:nvPr>
            <p:ph type="title"/>
          </p:nvPr>
        </p:nvSpPr>
        <p:spPr>
          <a:xfrm>
            <a:off x="597408" y="345354"/>
            <a:ext cx="10515600" cy="1325563"/>
          </a:xfrm>
        </p:spPr>
        <p:txBody>
          <a:bodyPr>
            <a:normAutofit/>
          </a:bodyPr>
          <a:lstStyle/>
          <a:p>
            <a:pPr algn="ctr"/>
            <a:r>
              <a:rPr lang="en-US" sz="3600" dirty="0">
                <a:solidFill>
                  <a:srgbClr val="3A4E84"/>
                </a:solidFill>
                <a:latin typeface="Franklin Gothic Medium" panose="020B0603020102020204" pitchFamily="34" charset="0"/>
              </a:rPr>
              <a:t>INVESTIGATIVE REPORTS</a:t>
            </a:r>
            <a:endParaRPr lang="en-US" sz="3600" dirty="0">
              <a:solidFill>
                <a:srgbClr val="3A4E84"/>
              </a:solidFill>
            </a:endParaRPr>
          </a:p>
        </p:txBody>
      </p:sp>
      <p:sp>
        <p:nvSpPr>
          <p:cNvPr id="3" name="TextBox 2">
            <a:extLst>
              <a:ext uri="{FF2B5EF4-FFF2-40B4-BE49-F238E27FC236}">
                <a16:creationId xmlns:a16="http://schemas.microsoft.com/office/drawing/2014/main" id="{02469FE1-883B-9EA8-B044-F8E6CCA05831}"/>
              </a:ext>
            </a:extLst>
          </p:cNvPr>
          <p:cNvSpPr txBox="1"/>
          <p:nvPr/>
        </p:nvSpPr>
        <p:spPr>
          <a:xfrm>
            <a:off x="597408" y="1444143"/>
            <a:ext cx="10952988" cy="5324535"/>
          </a:xfrm>
          <a:prstGeom prst="rect">
            <a:avLst/>
          </a:prstGeom>
          <a:noFill/>
        </p:spPr>
        <p:txBody>
          <a:bodyPr wrap="square" rtlCol="0">
            <a:spAutoFit/>
          </a:bodyPr>
          <a:lstStyle/>
          <a:p>
            <a:pPr fontAlgn="base">
              <a:buFont typeface="Wingdings"/>
              <a:buChar char="§"/>
            </a:pPr>
            <a:r>
              <a:rPr lang="en-US" sz="2400" dirty="0">
                <a:solidFill>
                  <a:srgbClr val="004990"/>
                </a:solidFill>
                <a:latin typeface="Franklin Gothic Book" panose="020B0503020102020204" pitchFamily="34" charset="0"/>
              </a:rPr>
              <a:t>Before finalizing  the Investigation Report, Investigator will give Complainant, Respondent, and their respective Advisors an opportunity to inspect and review the draft Investigation Report and corresponding evidence in an electronic format or a hard copy.</a:t>
            </a:r>
          </a:p>
          <a:p>
            <a:pPr fontAlgn="base">
              <a:buFont typeface="Wingdings"/>
              <a:buChar char="§"/>
            </a:pPr>
            <a:endParaRPr lang="en-US" sz="2400" dirty="0">
              <a:solidFill>
                <a:srgbClr val="004990"/>
              </a:solidFill>
              <a:latin typeface="Franklin Gothic Book" panose="020B0503020102020204" pitchFamily="34" charset="0"/>
            </a:endParaRPr>
          </a:p>
          <a:p>
            <a:pPr fontAlgn="base">
              <a:buFont typeface="Wingdings"/>
              <a:buChar char="§"/>
            </a:pPr>
            <a:r>
              <a:rPr lang="en-US" sz="2400" dirty="0">
                <a:solidFill>
                  <a:srgbClr val="004990"/>
                </a:solidFill>
                <a:latin typeface="Franklin Gothic Book" panose="020B0503020102020204" pitchFamily="34" charset="0"/>
              </a:rPr>
              <a:t>Parties will have at least 10 calendar days to submit a written response regarding information contained in the Investigation Report or evidence.</a:t>
            </a:r>
          </a:p>
          <a:p>
            <a:pPr fontAlgn="base">
              <a:buFont typeface="Wingdings"/>
              <a:buChar char="§"/>
            </a:pPr>
            <a:endParaRPr lang="en-US" sz="2400" dirty="0">
              <a:solidFill>
                <a:srgbClr val="004990"/>
              </a:solidFill>
              <a:latin typeface="Franklin Gothic Book" panose="020B0503020102020204" pitchFamily="34" charset="0"/>
            </a:endParaRPr>
          </a:p>
          <a:p>
            <a:pPr fontAlgn="base">
              <a:buFont typeface="Wingdings"/>
              <a:buChar char="§"/>
            </a:pPr>
            <a:r>
              <a:rPr lang="en-US" sz="2400" dirty="0">
                <a:solidFill>
                  <a:srgbClr val="004990"/>
                </a:solidFill>
                <a:latin typeface="Franklin Gothic Book" panose="020B0503020102020204" pitchFamily="34" charset="0"/>
              </a:rPr>
              <a:t>Investigator will consider the written responses (if any) prior to completion of the Investigative Report. ​</a:t>
            </a:r>
          </a:p>
          <a:p>
            <a:pPr fontAlgn="base">
              <a:buFont typeface="Wingdings"/>
              <a:buChar char="§"/>
            </a:pPr>
            <a:endParaRPr lang="en-US" sz="2400" dirty="0">
              <a:solidFill>
                <a:srgbClr val="004990"/>
              </a:solidFill>
              <a:latin typeface="Franklin Gothic Book" panose="020B0503020102020204" pitchFamily="34" charset="0"/>
            </a:endParaRPr>
          </a:p>
          <a:p>
            <a:pPr fontAlgn="base">
              <a:buFont typeface="Wingdings"/>
              <a:buChar char="§"/>
            </a:pPr>
            <a:r>
              <a:rPr lang="en-US" sz="2400" dirty="0">
                <a:solidFill>
                  <a:srgbClr val="004990"/>
                </a:solidFill>
                <a:latin typeface="Franklin Gothic Book" panose="020B0503020102020204" pitchFamily="34" charset="0"/>
              </a:rPr>
              <a:t>At least 10 days prior to the live Title IX hearing, Investigator will provide the final Investigation Report to Complainant, Respondent, and their respective Advisors.</a:t>
            </a:r>
          </a:p>
          <a:p>
            <a:pPr fontAlgn="base"/>
            <a:endParaRPr lang="en-US" sz="2800" i="1" dirty="0">
              <a:solidFill>
                <a:srgbClr val="004990"/>
              </a:solidFill>
              <a:latin typeface="Franklin Gothic Book"/>
            </a:endParaRPr>
          </a:p>
        </p:txBody>
      </p:sp>
    </p:spTree>
    <p:extLst>
      <p:ext uri="{BB962C8B-B14F-4D97-AF65-F5344CB8AC3E}">
        <p14:creationId xmlns:p14="http://schemas.microsoft.com/office/powerpoint/2010/main" val="26325669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D5683-45EF-C7B9-CAB5-1035206462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878430-3CCE-DA83-B1CD-D24290CAC42A}"/>
              </a:ext>
            </a:extLst>
          </p:cNvPr>
          <p:cNvSpPr>
            <a:spLocks noGrp="1"/>
          </p:cNvSpPr>
          <p:nvPr>
            <p:ph type="title"/>
          </p:nvPr>
        </p:nvSpPr>
        <p:spPr>
          <a:xfrm>
            <a:off x="-432816" y="137373"/>
            <a:ext cx="13057632" cy="1325563"/>
          </a:xfrm>
        </p:spPr>
        <p:txBody>
          <a:bodyPr>
            <a:normAutofit/>
          </a:bodyPr>
          <a:lstStyle/>
          <a:p>
            <a:pPr algn="ctr"/>
            <a:r>
              <a:rPr lang="en-US" sz="4000" dirty="0">
                <a:solidFill>
                  <a:srgbClr val="3A4E84"/>
                </a:solidFill>
                <a:latin typeface="Franklin Gothic Medium" panose="020B0603020102020204" pitchFamily="34" charset="0"/>
              </a:rPr>
              <a:t>TITLE IX—STANDARD OF EVIDENCE</a:t>
            </a:r>
          </a:p>
        </p:txBody>
      </p:sp>
      <p:sp>
        <p:nvSpPr>
          <p:cNvPr id="5" name="TextBox 4">
            <a:extLst>
              <a:ext uri="{FF2B5EF4-FFF2-40B4-BE49-F238E27FC236}">
                <a16:creationId xmlns:a16="http://schemas.microsoft.com/office/drawing/2014/main" id="{9EA89B26-3AD8-F284-918B-D35AB37B17C8}"/>
              </a:ext>
            </a:extLst>
          </p:cNvPr>
          <p:cNvSpPr txBox="1"/>
          <p:nvPr/>
        </p:nvSpPr>
        <p:spPr>
          <a:xfrm>
            <a:off x="1005840" y="1280056"/>
            <a:ext cx="10588752" cy="5170646"/>
          </a:xfrm>
          <a:prstGeom prst="rect">
            <a:avLst/>
          </a:prstGeom>
          <a:noFill/>
        </p:spPr>
        <p:txBody>
          <a:bodyPr wrap="square" rtlCol="0">
            <a:spAutoFit/>
          </a:bodyPr>
          <a:lstStyle/>
          <a:p>
            <a:pPr marL="4763" lvl="1" indent="0">
              <a:buNone/>
            </a:pPr>
            <a:r>
              <a:rPr lang="en-US" sz="2400" b="1" u="sng" dirty="0">
                <a:solidFill>
                  <a:srgbClr val="004990"/>
                </a:solidFill>
                <a:latin typeface="Franklin Gothic Book" panose="020B0503020102020204" pitchFamily="34" charset="0"/>
              </a:rPr>
              <a:t>Preponderance of the Evidence Standard</a:t>
            </a:r>
            <a:r>
              <a:rPr lang="en-US" sz="2400" b="1" dirty="0">
                <a:solidFill>
                  <a:srgbClr val="004990"/>
                </a:solidFill>
                <a:latin typeface="Franklin Gothic Book" panose="020B0503020102020204" pitchFamily="34" charset="0"/>
              </a:rPr>
              <a:t>  </a:t>
            </a:r>
          </a:p>
          <a:p>
            <a:pPr marL="347663" lvl="1" indent="-342900">
              <a:buFont typeface="Wingdings" panose="05000000000000000000" pitchFamily="2" charset="2"/>
              <a:buChar char="§"/>
            </a:pPr>
            <a:r>
              <a:rPr lang="en-US" sz="2400" dirty="0">
                <a:solidFill>
                  <a:srgbClr val="004990"/>
                </a:solidFill>
                <a:latin typeface="Franklin Gothic Book" panose="020B0503020102020204" pitchFamily="34" charset="0"/>
              </a:rPr>
              <a:t>The preponderance of the evidence standard governs all cases alleging sexual harassment as defined in Title IX</a:t>
            </a:r>
          </a:p>
          <a:p>
            <a:pPr marL="347663" lvl="1" indent="-342900">
              <a:buFont typeface="Wingdings" panose="05000000000000000000" pitchFamily="2" charset="2"/>
              <a:buChar char="§"/>
            </a:pPr>
            <a:r>
              <a:rPr lang="en-US" sz="2400" dirty="0">
                <a:solidFill>
                  <a:srgbClr val="004990"/>
                </a:solidFill>
                <a:latin typeface="Franklin Gothic Book" panose="020B0503020102020204" pitchFamily="34" charset="0"/>
              </a:rPr>
              <a:t>“Preponderance of the evidence” means that the evidence is enough to cause the decision-maker to believe that a particular fact is </a:t>
            </a:r>
            <a:r>
              <a:rPr lang="en-US" sz="2400" b="1" dirty="0">
                <a:solidFill>
                  <a:srgbClr val="004990"/>
                </a:solidFill>
                <a:latin typeface="Franklin Gothic Book" panose="020B0503020102020204" pitchFamily="34" charset="0"/>
              </a:rPr>
              <a:t>more likely than not to be true</a:t>
            </a:r>
          </a:p>
          <a:p>
            <a:pPr marL="347663" lvl="1" indent="-342900">
              <a:buFont typeface="Wingdings" panose="05000000000000000000" pitchFamily="2" charset="2"/>
              <a:buChar char="§"/>
            </a:pPr>
            <a:endParaRPr lang="en-US" sz="2400" b="1" dirty="0">
              <a:solidFill>
                <a:srgbClr val="004990"/>
              </a:solidFill>
              <a:latin typeface="Franklin Gothic Book" panose="020B0503020102020204" pitchFamily="34" charset="0"/>
            </a:endParaRPr>
          </a:p>
          <a:p>
            <a:pPr marL="4763" lvl="1" indent="0">
              <a:buNone/>
            </a:pPr>
            <a:r>
              <a:rPr lang="en-US" sz="2400" u="sng" dirty="0">
                <a:solidFill>
                  <a:srgbClr val="004990"/>
                </a:solidFill>
                <a:latin typeface="Franklin Gothic Book" panose="020B0503020102020204" pitchFamily="34" charset="0"/>
              </a:rPr>
              <a:t>Presumption of Innocence</a:t>
            </a:r>
            <a:endParaRPr lang="en-US" sz="2400" dirty="0">
              <a:solidFill>
                <a:srgbClr val="004990"/>
              </a:solidFill>
              <a:latin typeface="Franklin Gothic Book" panose="020B0503020102020204" pitchFamily="34" charset="0"/>
            </a:endParaRPr>
          </a:p>
          <a:p>
            <a:pPr marL="228600" lvl="2">
              <a:buFont typeface="Wingdings"/>
              <a:buChar char="§"/>
            </a:pPr>
            <a:r>
              <a:rPr lang="en-US" sz="2400" dirty="0">
                <a:solidFill>
                  <a:srgbClr val="004990"/>
                </a:solidFill>
                <a:latin typeface="Franklin Gothic Book" panose="020B0503020102020204" pitchFamily="34" charset="0"/>
              </a:rPr>
              <a:t>There is a presumption that the Respondent did not violate the policy until a determination otherwise is reach through the grievance process.</a:t>
            </a:r>
          </a:p>
          <a:p>
            <a:pPr marL="0" lvl="2" indent="0">
              <a:buNone/>
            </a:pPr>
            <a:r>
              <a:rPr lang="en-US" sz="2400" dirty="0">
                <a:solidFill>
                  <a:srgbClr val="004990"/>
                </a:solidFill>
                <a:latin typeface="Franklin Gothic Book" panose="020B0503020102020204" pitchFamily="34" charset="0"/>
              </a:rPr>
              <a:t> </a:t>
            </a:r>
          </a:p>
          <a:p>
            <a:pPr marL="0" lvl="2" indent="0">
              <a:buNone/>
            </a:pPr>
            <a:r>
              <a:rPr lang="en-US" sz="2400" u="sng" dirty="0">
                <a:solidFill>
                  <a:srgbClr val="004990"/>
                </a:solidFill>
                <a:latin typeface="Franklin Gothic Book" panose="020B0503020102020204" pitchFamily="34" charset="0"/>
              </a:rPr>
              <a:t>Burden of Proof</a:t>
            </a:r>
          </a:p>
          <a:p>
            <a:pPr marL="228600" lvl="2">
              <a:buFont typeface="Wingdings"/>
              <a:buChar char="§"/>
            </a:pPr>
            <a:r>
              <a:rPr lang="en-US" sz="2400" dirty="0">
                <a:solidFill>
                  <a:srgbClr val="004990"/>
                </a:solidFill>
                <a:latin typeface="Franklin Gothic Book" panose="020B0503020102020204" pitchFamily="34" charset="0"/>
              </a:rPr>
              <a:t>The University bears the burden of proof and of collecting relevant information</a:t>
            </a:r>
          </a:p>
          <a:p>
            <a:pPr lvl="2">
              <a:buFont typeface="Wingdings"/>
              <a:buChar char="§"/>
            </a:pPr>
            <a:endParaRPr lang="en-US" dirty="0">
              <a:solidFill>
                <a:srgbClr val="004990"/>
              </a:solidFill>
              <a:latin typeface="Franklin Gothic Book" panose="020B0503020102020204" pitchFamily="34" charset="0"/>
            </a:endParaRPr>
          </a:p>
        </p:txBody>
      </p:sp>
    </p:spTree>
    <p:extLst>
      <p:ext uri="{BB962C8B-B14F-4D97-AF65-F5344CB8AC3E}">
        <p14:creationId xmlns:p14="http://schemas.microsoft.com/office/powerpoint/2010/main" val="22985683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25D0D-DCE1-45C4-6700-0B0EF10ED9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A76DB1-8FD7-FF32-ADFD-11093FF38438}"/>
              </a:ext>
            </a:extLst>
          </p:cNvPr>
          <p:cNvSpPr>
            <a:spLocks noGrp="1"/>
          </p:cNvSpPr>
          <p:nvPr>
            <p:ph type="title"/>
          </p:nvPr>
        </p:nvSpPr>
        <p:spPr>
          <a:xfrm>
            <a:off x="-432816" y="137373"/>
            <a:ext cx="13057632" cy="1325563"/>
          </a:xfrm>
        </p:spPr>
        <p:txBody>
          <a:bodyPr>
            <a:normAutofit/>
          </a:bodyPr>
          <a:lstStyle/>
          <a:p>
            <a:pPr algn="ctr"/>
            <a:r>
              <a:rPr lang="en-US" sz="4000" dirty="0">
                <a:solidFill>
                  <a:srgbClr val="3A4E84"/>
                </a:solidFill>
                <a:latin typeface="Franklin Gothic Medium" panose="020B0603020102020204" pitchFamily="34" charset="0"/>
              </a:rPr>
              <a:t>TITLE IX—ROLE OF ADVISOR</a:t>
            </a:r>
          </a:p>
        </p:txBody>
      </p:sp>
      <p:sp>
        <p:nvSpPr>
          <p:cNvPr id="5" name="TextBox 4">
            <a:extLst>
              <a:ext uri="{FF2B5EF4-FFF2-40B4-BE49-F238E27FC236}">
                <a16:creationId xmlns:a16="http://schemas.microsoft.com/office/drawing/2014/main" id="{996123A5-930D-0095-28BC-3848400B7F86}"/>
              </a:ext>
            </a:extLst>
          </p:cNvPr>
          <p:cNvSpPr txBox="1"/>
          <p:nvPr/>
        </p:nvSpPr>
        <p:spPr>
          <a:xfrm>
            <a:off x="1005840" y="1280056"/>
            <a:ext cx="10588752" cy="5170646"/>
          </a:xfrm>
          <a:prstGeom prst="rect">
            <a:avLst/>
          </a:prstGeom>
          <a:noFill/>
        </p:spPr>
        <p:txBody>
          <a:bodyPr wrap="square" rtlCol="0">
            <a:spAutoFit/>
          </a:bodyPr>
          <a:lstStyle/>
          <a:p>
            <a:pPr marL="342900" lvl="1" indent="-342900">
              <a:buFont typeface="Wingdings" panose="05000000000000000000" pitchFamily="2" charset="2"/>
              <a:buChar char="§"/>
            </a:pPr>
            <a:r>
              <a:rPr lang="en-US" sz="2400" dirty="0">
                <a:solidFill>
                  <a:srgbClr val="004990"/>
                </a:solidFill>
                <a:latin typeface="Franklin Gothic Book" panose="020B0503020102020204" pitchFamily="34" charset="0"/>
              </a:rPr>
              <a:t>The Title IX Coordinator will coordinate the appointment of an Advisor for a Complainant or Respondent who has not engaged an Advisor.</a:t>
            </a:r>
          </a:p>
          <a:p>
            <a:pPr marL="342900" lvl="1" indent="-342900">
              <a:buFont typeface="Wingdings" panose="05000000000000000000" pitchFamily="2" charset="2"/>
              <a:buChar char="§"/>
            </a:pPr>
            <a:endParaRPr lang="en-US" sz="2400" dirty="0">
              <a:solidFill>
                <a:srgbClr val="004990"/>
              </a:solidFill>
              <a:latin typeface="Franklin Gothic Book" panose="020B0503020102020204" pitchFamily="34" charset="0"/>
            </a:endParaRPr>
          </a:p>
          <a:p>
            <a:pPr marL="0" lvl="1" indent="0">
              <a:buNone/>
            </a:pPr>
            <a:r>
              <a:rPr lang="en-US" sz="2400" b="1" dirty="0">
                <a:solidFill>
                  <a:srgbClr val="004990"/>
                </a:solidFill>
                <a:latin typeface="Franklin Gothic Book" panose="020B0503020102020204" pitchFamily="34" charset="0"/>
              </a:rPr>
              <a:t>Key expectations of an Advisor:</a:t>
            </a:r>
          </a:p>
          <a:p>
            <a:pPr marL="342900" lvl="1" indent="-342900">
              <a:buFont typeface="Wingdings" panose="05000000000000000000" pitchFamily="2" charset="2"/>
              <a:buChar char="§"/>
            </a:pPr>
            <a:r>
              <a:rPr lang="en-US" sz="2400" dirty="0">
                <a:solidFill>
                  <a:srgbClr val="004990"/>
                </a:solidFill>
                <a:latin typeface="Franklin Gothic Book" panose="020B0503020102020204" pitchFamily="34" charset="0"/>
              </a:rPr>
              <a:t>The primary role of the Advisor is to conduct the cross-examination of other Party(</a:t>
            </a:r>
            <a:r>
              <a:rPr lang="en-US" sz="2400" dirty="0" err="1">
                <a:solidFill>
                  <a:srgbClr val="004990"/>
                </a:solidFill>
                <a:latin typeface="Franklin Gothic Book" panose="020B0503020102020204" pitchFamily="34" charset="0"/>
              </a:rPr>
              <a:t>ies</a:t>
            </a:r>
            <a:r>
              <a:rPr lang="en-US" sz="2400" dirty="0">
                <a:solidFill>
                  <a:srgbClr val="004990"/>
                </a:solidFill>
                <a:latin typeface="Franklin Gothic Book" panose="020B0503020102020204" pitchFamily="34" charset="0"/>
              </a:rPr>
              <a:t>) and/or witness(es) during a live Title IX hearing. </a:t>
            </a:r>
          </a:p>
          <a:p>
            <a:pPr marL="342900" lvl="1" indent="-342900">
              <a:buFont typeface="Wingdings" panose="05000000000000000000" pitchFamily="2" charset="2"/>
              <a:buChar char="§"/>
            </a:pPr>
            <a:r>
              <a:rPr lang="en-US" sz="2400" dirty="0">
                <a:solidFill>
                  <a:srgbClr val="004990"/>
                </a:solidFill>
                <a:latin typeface="Franklin Gothic Book" panose="020B0503020102020204" pitchFamily="34" charset="0"/>
              </a:rPr>
              <a:t>Other key areas of responsibility for an Advisor may include, without limitation:</a:t>
            </a:r>
          </a:p>
          <a:p>
            <a:pPr marL="742950" lvl="2" indent="-342900">
              <a:buFont typeface="Wingdings" panose="05000000000000000000" pitchFamily="2" charset="2"/>
              <a:buChar char="ü"/>
            </a:pPr>
            <a:r>
              <a:rPr lang="en-US" sz="2400" dirty="0">
                <a:solidFill>
                  <a:srgbClr val="004990"/>
                </a:solidFill>
                <a:latin typeface="Franklin Gothic Book" panose="020B0503020102020204" pitchFamily="34" charset="0"/>
              </a:rPr>
              <a:t>Accompany the assigned Party to investigatory interviews with the Title IX Investigator</a:t>
            </a:r>
          </a:p>
          <a:p>
            <a:pPr marL="742950" lvl="2" indent="-342900">
              <a:buFont typeface="Wingdings" panose="05000000000000000000" pitchFamily="2" charset="2"/>
              <a:buChar char="ü"/>
            </a:pPr>
            <a:r>
              <a:rPr lang="en-US" sz="2400" dirty="0">
                <a:solidFill>
                  <a:srgbClr val="004990"/>
                </a:solidFill>
                <a:latin typeface="Franklin Gothic Book" panose="020B0503020102020204" pitchFamily="34" charset="0"/>
              </a:rPr>
              <a:t>Review the Investigation Report with the Assigned Party</a:t>
            </a:r>
          </a:p>
          <a:p>
            <a:pPr marL="742950" lvl="2" indent="-342900">
              <a:buFont typeface="Wingdings" panose="05000000000000000000" pitchFamily="2" charset="2"/>
              <a:buChar char="ü"/>
            </a:pPr>
            <a:r>
              <a:rPr lang="en-US" sz="2400" dirty="0">
                <a:solidFill>
                  <a:srgbClr val="004990"/>
                </a:solidFill>
                <a:latin typeface="Franklin Gothic Book" panose="020B0503020102020204" pitchFamily="34" charset="0"/>
              </a:rPr>
              <a:t>Attend any pre-hearing meetings in preparation of the live hearing</a:t>
            </a:r>
          </a:p>
          <a:p>
            <a:pPr marL="742950" lvl="2" indent="-342900">
              <a:buFont typeface="Wingdings" panose="05000000000000000000" pitchFamily="2" charset="2"/>
              <a:buChar char="ü"/>
            </a:pPr>
            <a:r>
              <a:rPr lang="en-US" sz="2400" dirty="0">
                <a:solidFill>
                  <a:srgbClr val="004990"/>
                </a:solidFill>
                <a:latin typeface="Franklin Gothic Book" panose="020B0503020102020204" pitchFamily="34" charset="0"/>
              </a:rPr>
              <a:t>Assist the Assigned Party with formulating the questions to be asked of the other Party(</a:t>
            </a:r>
            <a:r>
              <a:rPr lang="en-US" sz="2400" dirty="0" err="1">
                <a:solidFill>
                  <a:srgbClr val="004990"/>
                </a:solidFill>
                <a:latin typeface="Franklin Gothic Book" panose="020B0503020102020204" pitchFamily="34" charset="0"/>
              </a:rPr>
              <a:t>ies</a:t>
            </a:r>
            <a:r>
              <a:rPr lang="en-US" sz="2400" dirty="0">
                <a:solidFill>
                  <a:srgbClr val="004990"/>
                </a:solidFill>
                <a:latin typeface="Franklin Gothic Book" panose="020B0503020102020204" pitchFamily="34" charset="0"/>
              </a:rPr>
              <a:t>) and/or witness(es) during the live hearing</a:t>
            </a:r>
          </a:p>
          <a:p>
            <a:pPr lvl="2">
              <a:buFont typeface="Wingdings"/>
              <a:buChar char="§"/>
            </a:pPr>
            <a:endParaRPr lang="en-US" dirty="0">
              <a:solidFill>
                <a:srgbClr val="004990"/>
              </a:solidFill>
              <a:latin typeface="Franklin Gothic Book" panose="020B0503020102020204" pitchFamily="34" charset="0"/>
            </a:endParaRPr>
          </a:p>
        </p:txBody>
      </p:sp>
    </p:spTree>
    <p:extLst>
      <p:ext uri="{BB962C8B-B14F-4D97-AF65-F5344CB8AC3E}">
        <p14:creationId xmlns:p14="http://schemas.microsoft.com/office/powerpoint/2010/main" val="11408021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ED9FB-E42D-D713-310C-EC1F802D29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DC6299-6FD1-09E7-762A-E5E09D6F3F0D}"/>
              </a:ext>
            </a:extLst>
          </p:cNvPr>
          <p:cNvSpPr>
            <a:spLocks noGrp="1"/>
          </p:cNvSpPr>
          <p:nvPr>
            <p:ph type="title"/>
          </p:nvPr>
        </p:nvSpPr>
        <p:spPr>
          <a:xfrm>
            <a:off x="-432816" y="137373"/>
            <a:ext cx="13057632" cy="1325563"/>
          </a:xfrm>
        </p:spPr>
        <p:txBody>
          <a:bodyPr>
            <a:normAutofit/>
          </a:bodyPr>
          <a:lstStyle/>
          <a:p>
            <a:pPr algn="ctr"/>
            <a:r>
              <a:rPr lang="en-US" sz="4000" dirty="0">
                <a:solidFill>
                  <a:srgbClr val="3A4E84"/>
                </a:solidFill>
                <a:latin typeface="Franklin Gothic Medium" panose="020B0603020102020204" pitchFamily="34" charset="0"/>
              </a:rPr>
              <a:t>TITLE IX—ROLE OF ADVISOR (continued)</a:t>
            </a:r>
          </a:p>
        </p:txBody>
      </p:sp>
      <p:sp>
        <p:nvSpPr>
          <p:cNvPr id="5" name="TextBox 4">
            <a:extLst>
              <a:ext uri="{FF2B5EF4-FFF2-40B4-BE49-F238E27FC236}">
                <a16:creationId xmlns:a16="http://schemas.microsoft.com/office/drawing/2014/main" id="{0C5E10A2-037E-D532-8AE3-6D70723D21DF}"/>
              </a:ext>
            </a:extLst>
          </p:cNvPr>
          <p:cNvSpPr txBox="1"/>
          <p:nvPr/>
        </p:nvSpPr>
        <p:spPr>
          <a:xfrm>
            <a:off x="801624" y="1645816"/>
            <a:ext cx="10588752" cy="4247317"/>
          </a:xfrm>
          <a:prstGeom prst="rect">
            <a:avLst/>
          </a:prstGeom>
          <a:noFill/>
        </p:spPr>
        <p:txBody>
          <a:bodyPr wrap="square" rtlCol="0">
            <a:spAutoFit/>
          </a:bodyPr>
          <a:lstStyle/>
          <a:p>
            <a:pPr marL="742950" lvl="2" indent="-342900">
              <a:buFont typeface="Wingdings" panose="05000000000000000000" pitchFamily="2" charset="2"/>
              <a:buChar char="ü"/>
            </a:pPr>
            <a:r>
              <a:rPr lang="en-US" sz="2800" dirty="0">
                <a:solidFill>
                  <a:srgbClr val="004990"/>
                </a:solidFill>
                <a:latin typeface="Franklin Gothic Book" panose="020B0503020102020204" pitchFamily="34" charset="0"/>
              </a:rPr>
              <a:t>Conduct cross-examination of the other Party(</a:t>
            </a:r>
            <a:r>
              <a:rPr lang="en-US" sz="2800" dirty="0" err="1">
                <a:solidFill>
                  <a:srgbClr val="004990"/>
                </a:solidFill>
                <a:latin typeface="Franklin Gothic Book" panose="020B0503020102020204" pitchFamily="34" charset="0"/>
              </a:rPr>
              <a:t>ies</a:t>
            </a:r>
            <a:r>
              <a:rPr lang="en-US" sz="2800" dirty="0">
                <a:solidFill>
                  <a:srgbClr val="004990"/>
                </a:solidFill>
                <a:latin typeface="Franklin Gothic Book" panose="020B0503020102020204" pitchFamily="34" charset="0"/>
              </a:rPr>
              <a:t>) and/or witness(es) during the live hearing </a:t>
            </a:r>
          </a:p>
          <a:p>
            <a:pPr marL="1200150" lvl="3" indent="-342900">
              <a:buFont typeface="Wingdings" panose="05000000000000000000" pitchFamily="2" charset="2"/>
              <a:buChar char="v"/>
            </a:pPr>
            <a:r>
              <a:rPr lang="en-US" sz="2800" dirty="0">
                <a:solidFill>
                  <a:srgbClr val="004990"/>
                </a:solidFill>
                <a:latin typeface="Franklin Gothic Book" panose="020B0503020102020204" pitchFamily="34" charset="0"/>
              </a:rPr>
              <a:t>Advisor is not being appointed to act as the Assigned Party’s attorney or to give legal advice to the Party.</a:t>
            </a:r>
          </a:p>
          <a:p>
            <a:pPr marL="742950" lvl="2" indent="-342900">
              <a:buFont typeface="Wingdings" panose="05000000000000000000" pitchFamily="2" charset="2"/>
              <a:buChar char="ü"/>
            </a:pPr>
            <a:r>
              <a:rPr lang="en-US" sz="2800" dirty="0">
                <a:solidFill>
                  <a:srgbClr val="004990"/>
                </a:solidFill>
                <a:latin typeface="Franklin Gothic Book" panose="020B0503020102020204" pitchFamily="34" charset="0"/>
              </a:rPr>
              <a:t>Support the Assigned Party by serving as a resource for the Title IX grievance process (e.g., obtaining supportive measures such as counseling services, academic accommodations, etc.). </a:t>
            </a:r>
            <a:r>
              <a:rPr lang="en-US" sz="2800" b="1" dirty="0">
                <a:solidFill>
                  <a:srgbClr val="004990"/>
                </a:solidFill>
                <a:latin typeface="Franklin Gothic Book" panose="020B0503020102020204" pitchFamily="34" charset="0"/>
              </a:rPr>
              <a:t>REMEMBER, if you are unsure about the answer to a question, please reach out to the Title IX Coordinator. </a:t>
            </a:r>
          </a:p>
          <a:p>
            <a:pPr lvl="2">
              <a:buFont typeface="Wingdings"/>
              <a:buChar char="§"/>
            </a:pPr>
            <a:endParaRPr lang="en-US" dirty="0">
              <a:solidFill>
                <a:srgbClr val="004990"/>
              </a:solidFill>
              <a:latin typeface="Franklin Gothic Book" panose="020B0503020102020204" pitchFamily="34" charset="0"/>
            </a:endParaRPr>
          </a:p>
        </p:txBody>
      </p:sp>
    </p:spTree>
    <p:extLst>
      <p:ext uri="{BB962C8B-B14F-4D97-AF65-F5344CB8AC3E}">
        <p14:creationId xmlns:p14="http://schemas.microsoft.com/office/powerpoint/2010/main" val="32285717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886A7-FEAA-17B8-7C0A-E623EFA62D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8CBF5E-3243-D3B0-9F12-E57E5FC76088}"/>
              </a:ext>
            </a:extLst>
          </p:cNvPr>
          <p:cNvSpPr>
            <a:spLocks noGrp="1"/>
          </p:cNvSpPr>
          <p:nvPr>
            <p:ph type="title"/>
          </p:nvPr>
        </p:nvSpPr>
        <p:spPr>
          <a:xfrm>
            <a:off x="-432816" y="137373"/>
            <a:ext cx="13057632" cy="1325563"/>
          </a:xfrm>
        </p:spPr>
        <p:txBody>
          <a:bodyPr>
            <a:normAutofit/>
          </a:bodyPr>
          <a:lstStyle/>
          <a:p>
            <a:pPr algn="ctr"/>
            <a:r>
              <a:rPr lang="en-US" sz="4000" dirty="0">
                <a:solidFill>
                  <a:srgbClr val="3A4E84"/>
                </a:solidFill>
                <a:latin typeface="Franklin Gothic Medium" panose="020B0603020102020204" pitchFamily="34" charset="0"/>
              </a:rPr>
              <a:t>TITLE IX—ROLE OF HEARING OFFICER</a:t>
            </a:r>
          </a:p>
        </p:txBody>
      </p:sp>
      <p:sp>
        <p:nvSpPr>
          <p:cNvPr id="5" name="TextBox 4">
            <a:extLst>
              <a:ext uri="{FF2B5EF4-FFF2-40B4-BE49-F238E27FC236}">
                <a16:creationId xmlns:a16="http://schemas.microsoft.com/office/drawing/2014/main" id="{03FE8ED2-B4BD-7865-8C83-03EE70FD54C0}"/>
              </a:ext>
            </a:extLst>
          </p:cNvPr>
          <p:cNvSpPr txBox="1"/>
          <p:nvPr/>
        </p:nvSpPr>
        <p:spPr>
          <a:xfrm>
            <a:off x="801624" y="1180649"/>
            <a:ext cx="10588752" cy="5539978"/>
          </a:xfrm>
          <a:prstGeom prst="rect">
            <a:avLst/>
          </a:prstGeom>
          <a:noFill/>
        </p:spPr>
        <p:txBody>
          <a:bodyPr wrap="square" rtlCol="0">
            <a:spAutoFit/>
          </a:bodyPr>
          <a:lstStyle/>
          <a:p>
            <a:pPr fontAlgn="base">
              <a:buFont typeface="Wingdings"/>
              <a:buChar char="§"/>
            </a:pPr>
            <a:r>
              <a:rPr lang="en-US" sz="2400" dirty="0">
                <a:solidFill>
                  <a:srgbClr val="004990"/>
                </a:solidFill>
                <a:latin typeface="Franklin Gothic Book"/>
              </a:rPr>
              <a:t>The Hearing Officer is the decision-maker for all Title IX cases</a:t>
            </a:r>
          </a:p>
          <a:p>
            <a:pPr fontAlgn="base">
              <a:buFont typeface="Wingdings"/>
              <a:buChar char="§"/>
            </a:pPr>
            <a:r>
              <a:rPr lang="en-US" sz="2400" dirty="0">
                <a:solidFill>
                  <a:srgbClr val="004990"/>
                </a:solidFill>
                <a:latin typeface="Franklin Gothic Book"/>
              </a:rPr>
              <a:t>In preparation of a hearing, the Hearing Officer should complete the following steps:</a:t>
            </a:r>
          </a:p>
          <a:p>
            <a:pPr lvl="1" fontAlgn="base">
              <a:buFont typeface="Arial" panose="020B0604020202020204" pitchFamily="34" charset="0"/>
              <a:buChar char="•"/>
            </a:pPr>
            <a:r>
              <a:rPr lang="en-US" sz="2400" dirty="0">
                <a:solidFill>
                  <a:srgbClr val="004990"/>
                </a:solidFill>
                <a:latin typeface="Franklin Gothic Book"/>
              </a:rPr>
              <a:t>Analyze and disclose any conflict of interest</a:t>
            </a:r>
          </a:p>
          <a:p>
            <a:pPr lvl="1" fontAlgn="base">
              <a:buFont typeface="Arial" panose="020B0604020202020204" pitchFamily="34" charset="0"/>
              <a:buChar char="•"/>
            </a:pPr>
            <a:r>
              <a:rPr lang="en-US" sz="2400" dirty="0">
                <a:solidFill>
                  <a:srgbClr val="004990"/>
                </a:solidFill>
                <a:latin typeface="Franklin Gothic Book"/>
              </a:rPr>
              <a:t>Review the hearing packet (which the Title IX Coordinator will provide) prior to the hearing, which includes:​</a:t>
            </a:r>
          </a:p>
          <a:p>
            <a:pPr lvl="2" fontAlgn="base">
              <a:buFont typeface="Courier New"/>
              <a:buChar char="o"/>
            </a:pPr>
            <a:r>
              <a:rPr lang="en-US" sz="2400" dirty="0">
                <a:solidFill>
                  <a:srgbClr val="004990"/>
                </a:solidFill>
                <a:latin typeface="Franklin Gothic Book"/>
              </a:rPr>
              <a:t>Investigation Report​</a:t>
            </a:r>
          </a:p>
          <a:p>
            <a:pPr lvl="2" fontAlgn="base">
              <a:buFont typeface="Courier New"/>
              <a:buChar char="o"/>
            </a:pPr>
            <a:r>
              <a:rPr lang="en-US" sz="2400" dirty="0">
                <a:solidFill>
                  <a:srgbClr val="004990"/>
                </a:solidFill>
                <a:latin typeface="Franklin Gothic Book"/>
              </a:rPr>
              <a:t>Statements​</a:t>
            </a:r>
          </a:p>
          <a:p>
            <a:pPr lvl="2" fontAlgn="base">
              <a:buFont typeface="Courier New"/>
              <a:buChar char="o"/>
            </a:pPr>
            <a:r>
              <a:rPr lang="en-US" sz="2400" dirty="0">
                <a:solidFill>
                  <a:srgbClr val="004990"/>
                </a:solidFill>
                <a:latin typeface="Franklin Gothic Book"/>
              </a:rPr>
              <a:t>Incident Report(s)​</a:t>
            </a:r>
          </a:p>
          <a:p>
            <a:pPr lvl="2" fontAlgn="base">
              <a:buFont typeface="Courier New"/>
              <a:buChar char="o"/>
            </a:pPr>
            <a:r>
              <a:rPr lang="en-US" sz="2400" dirty="0">
                <a:solidFill>
                  <a:srgbClr val="004990"/>
                </a:solidFill>
                <a:latin typeface="Franklin Gothic Book"/>
              </a:rPr>
              <a:t>Letters​</a:t>
            </a:r>
          </a:p>
          <a:p>
            <a:pPr lvl="2" fontAlgn="base">
              <a:buFont typeface="Courier New"/>
              <a:buChar char="o"/>
            </a:pPr>
            <a:r>
              <a:rPr lang="en-US" sz="2400" dirty="0">
                <a:solidFill>
                  <a:srgbClr val="004990"/>
                </a:solidFill>
                <a:latin typeface="Franklin Gothic Book"/>
              </a:rPr>
              <a:t>Guidelines for Hearing​</a:t>
            </a:r>
          </a:p>
          <a:p>
            <a:pPr lvl="1" fontAlgn="base">
              <a:buFont typeface="Arial" panose="020B0604020202020204" pitchFamily="34" charset="0"/>
              <a:buChar char="•"/>
            </a:pPr>
            <a:r>
              <a:rPr lang="en-US" sz="2400" dirty="0">
                <a:solidFill>
                  <a:srgbClr val="004990"/>
                </a:solidFill>
                <a:latin typeface="Franklin Gothic Book" panose="020B0503020102020204" pitchFamily="34" charset="0"/>
              </a:rPr>
              <a:t>Develop a comprehensive set of relevant questions Hearing Officer will ask Complainant, Respondent, and/or witnesses at the live hearing to assist with Hearing Officer’s decision-making process.</a:t>
            </a:r>
          </a:p>
          <a:p>
            <a:pPr lvl="2">
              <a:buFont typeface="Wingdings"/>
              <a:buChar char="§"/>
            </a:pPr>
            <a:endParaRPr lang="en-US" dirty="0">
              <a:solidFill>
                <a:srgbClr val="004990"/>
              </a:solidFill>
              <a:latin typeface="Franklin Gothic Book" panose="020B0503020102020204" pitchFamily="34" charset="0"/>
            </a:endParaRPr>
          </a:p>
        </p:txBody>
      </p:sp>
    </p:spTree>
    <p:extLst>
      <p:ext uri="{BB962C8B-B14F-4D97-AF65-F5344CB8AC3E}">
        <p14:creationId xmlns:p14="http://schemas.microsoft.com/office/powerpoint/2010/main" val="24882327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8C1D1-B187-54E0-BC05-DDBEDADD01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16452D-6305-17DE-A380-75D7DA815833}"/>
              </a:ext>
            </a:extLst>
          </p:cNvPr>
          <p:cNvSpPr>
            <a:spLocks noGrp="1"/>
          </p:cNvSpPr>
          <p:nvPr>
            <p:ph type="title"/>
          </p:nvPr>
        </p:nvSpPr>
        <p:spPr>
          <a:xfrm>
            <a:off x="-432816" y="137373"/>
            <a:ext cx="13057632" cy="1325563"/>
          </a:xfrm>
        </p:spPr>
        <p:txBody>
          <a:bodyPr>
            <a:normAutofit/>
          </a:bodyPr>
          <a:lstStyle/>
          <a:p>
            <a:pPr algn="ctr"/>
            <a:r>
              <a:rPr lang="en-US" sz="4000" dirty="0">
                <a:solidFill>
                  <a:srgbClr val="3A4E84"/>
                </a:solidFill>
                <a:latin typeface="Franklin Gothic Medium" panose="020B0603020102020204" pitchFamily="34" charset="0"/>
              </a:rPr>
              <a:t>TITLE IX—ROLE OF HEARING OFFICER (continued)</a:t>
            </a:r>
          </a:p>
        </p:txBody>
      </p:sp>
      <p:sp>
        <p:nvSpPr>
          <p:cNvPr id="5" name="TextBox 4">
            <a:extLst>
              <a:ext uri="{FF2B5EF4-FFF2-40B4-BE49-F238E27FC236}">
                <a16:creationId xmlns:a16="http://schemas.microsoft.com/office/drawing/2014/main" id="{A50285BB-C06E-5C1C-0E72-8DF90D261C1B}"/>
              </a:ext>
            </a:extLst>
          </p:cNvPr>
          <p:cNvSpPr txBox="1"/>
          <p:nvPr/>
        </p:nvSpPr>
        <p:spPr>
          <a:xfrm>
            <a:off x="643128" y="1462936"/>
            <a:ext cx="10588752" cy="4431983"/>
          </a:xfrm>
          <a:prstGeom prst="rect">
            <a:avLst/>
          </a:prstGeom>
          <a:noFill/>
        </p:spPr>
        <p:txBody>
          <a:bodyPr wrap="square" rtlCol="0">
            <a:spAutoFit/>
          </a:bodyPr>
          <a:lstStyle/>
          <a:p>
            <a:pPr lvl="1" fontAlgn="base">
              <a:buFont typeface="Arial" panose="020B0604020202020204" pitchFamily="34" charset="0"/>
              <a:buChar char="•"/>
            </a:pPr>
            <a:r>
              <a:rPr lang="en-US" sz="2400" dirty="0">
                <a:solidFill>
                  <a:srgbClr val="004990"/>
                </a:solidFill>
                <a:latin typeface="Franklin Gothic Book" panose="020B0503020102020204" pitchFamily="34" charset="0"/>
              </a:rPr>
              <a:t>Schedule individual pre-hearing conferences with Complainant and Respondent and their respective advisors to discuss hearing procedures and expectations. </a:t>
            </a:r>
          </a:p>
          <a:p>
            <a:pPr lvl="1" fontAlgn="base">
              <a:buFont typeface="Arial" panose="020B0604020202020204" pitchFamily="34" charset="0"/>
              <a:buChar char="•"/>
            </a:pPr>
            <a:r>
              <a:rPr lang="en-US" sz="2400" dirty="0">
                <a:solidFill>
                  <a:srgbClr val="004990"/>
                </a:solidFill>
                <a:latin typeface="Franklin Gothic Book" panose="020B0503020102020204" pitchFamily="34" charset="0"/>
              </a:rPr>
              <a:t>Topics to be covered may include:</a:t>
            </a:r>
          </a:p>
          <a:p>
            <a:pPr lvl="2" fontAlgn="base">
              <a:buFont typeface="Wingdings" panose="05000000000000000000" pitchFamily="2" charset="2"/>
              <a:buChar char="ü"/>
            </a:pPr>
            <a:r>
              <a:rPr lang="en-US" sz="2400" dirty="0">
                <a:solidFill>
                  <a:srgbClr val="004990"/>
                </a:solidFill>
                <a:latin typeface="Franklin Gothic Book" panose="020B0503020102020204" pitchFamily="34" charset="0"/>
              </a:rPr>
              <a:t>Overview of hearing procedures, timelines for completion, etc.</a:t>
            </a:r>
          </a:p>
          <a:p>
            <a:pPr lvl="2" fontAlgn="base">
              <a:buFont typeface="Wingdings" panose="05000000000000000000" pitchFamily="2" charset="2"/>
              <a:buChar char="ü"/>
            </a:pPr>
            <a:r>
              <a:rPr lang="en-US" sz="2400" dirty="0">
                <a:solidFill>
                  <a:srgbClr val="004990"/>
                </a:solidFill>
                <a:latin typeface="Franklin Gothic Book" panose="020B0503020102020204" pitchFamily="34" charset="0"/>
              </a:rPr>
              <a:t>Review rules of decorum</a:t>
            </a:r>
          </a:p>
          <a:p>
            <a:pPr lvl="2" fontAlgn="base">
              <a:buFont typeface="Wingdings" panose="05000000000000000000" pitchFamily="2" charset="2"/>
              <a:buChar char="ü"/>
            </a:pPr>
            <a:r>
              <a:rPr lang="en-US" sz="2400" dirty="0">
                <a:solidFill>
                  <a:srgbClr val="004990"/>
                </a:solidFill>
                <a:latin typeface="Franklin Gothic Book" panose="020B0503020102020204" pitchFamily="34" charset="0"/>
              </a:rPr>
              <a:t>Confirmation of date, time, location, and other logistical details about the live hearing</a:t>
            </a:r>
          </a:p>
          <a:p>
            <a:pPr lvl="2" fontAlgn="base">
              <a:buFont typeface="Wingdings" panose="05000000000000000000" pitchFamily="2" charset="2"/>
              <a:buChar char="ü"/>
            </a:pPr>
            <a:r>
              <a:rPr lang="en-US" sz="2400" dirty="0">
                <a:solidFill>
                  <a:srgbClr val="004990"/>
                </a:solidFill>
                <a:latin typeface="Franklin Gothic Book" panose="020B0503020102020204" pitchFamily="34" charset="0"/>
              </a:rPr>
              <a:t>If applicable, Hearing Officer may also consider conducting a “cross-reference” of questions each Party has prepared for cross-examination at the live hearing in order to minimize the duplication of questions </a:t>
            </a:r>
          </a:p>
          <a:p>
            <a:pPr lvl="2">
              <a:buFont typeface="Wingdings"/>
              <a:buChar char="§"/>
            </a:pPr>
            <a:endParaRPr lang="en-US" dirty="0">
              <a:solidFill>
                <a:srgbClr val="004990"/>
              </a:solidFill>
              <a:latin typeface="Franklin Gothic Book" panose="020B0503020102020204" pitchFamily="34" charset="0"/>
            </a:endParaRPr>
          </a:p>
        </p:txBody>
      </p:sp>
    </p:spTree>
    <p:extLst>
      <p:ext uri="{BB962C8B-B14F-4D97-AF65-F5344CB8AC3E}">
        <p14:creationId xmlns:p14="http://schemas.microsoft.com/office/powerpoint/2010/main" val="988678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0DBD7-6B66-8695-2CE2-994995445B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A0C254-58B6-4AB7-31C0-FB9398C0BCF8}"/>
              </a:ext>
            </a:extLst>
          </p:cNvPr>
          <p:cNvSpPr>
            <a:spLocks noGrp="1"/>
          </p:cNvSpPr>
          <p:nvPr>
            <p:ph type="title"/>
          </p:nvPr>
        </p:nvSpPr>
        <p:spPr>
          <a:xfrm>
            <a:off x="1347484" y="503850"/>
            <a:ext cx="10515600" cy="1325563"/>
          </a:xfrm>
        </p:spPr>
        <p:txBody>
          <a:bodyPr/>
          <a:lstStyle/>
          <a:p>
            <a:r>
              <a:rPr lang="en-US" dirty="0">
                <a:solidFill>
                  <a:srgbClr val="3A4E84"/>
                </a:solidFill>
                <a:latin typeface="Franklin Gothic Medium" panose="020B0603020102020204" pitchFamily="34" charset="0"/>
              </a:rPr>
              <a:t>DEFINITION OF SEXUAL HARASSMENT</a:t>
            </a:r>
            <a:endParaRPr lang="en-US" dirty="0">
              <a:solidFill>
                <a:srgbClr val="3A4E84"/>
              </a:solidFill>
            </a:endParaRPr>
          </a:p>
        </p:txBody>
      </p:sp>
      <p:sp>
        <p:nvSpPr>
          <p:cNvPr id="3" name="TextBox 2">
            <a:extLst>
              <a:ext uri="{FF2B5EF4-FFF2-40B4-BE49-F238E27FC236}">
                <a16:creationId xmlns:a16="http://schemas.microsoft.com/office/drawing/2014/main" id="{90942BB9-A88D-D9AC-FA7A-9C32B828C36B}"/>
              </a:ext>
            </a:extLst>
          </p:cNvPr>
          <p:cNvSpPr txBox="1"/>
          <p:nvPr/>
        </p:nvSpPr>
        <p:spPr>
          <a:xfrm>
            <a:off x="1132332" y="1829413"/>
            <a:ext cx="9927336" cy="4524315"/>
          </a:xfrm>
          <a:prstGeom prst="rect">
            <a:avLst/>
          </a:prstGeom>
          <a:noFill/>
        </p:spPr>
        <p:txBody>
          <a:bodyPr wrap="square" rtlCol="0">
            <a:spAutoFit/>
          </a:bodyPr>
          <a:lstStyle/>
          <a:p>
            <a:pPr fontAlgn="base"/>
            <a:r>
              <a:rPr lang="en-US" sz="2400" dirty="0">
                <a:solidFill>
                  <a:srgbClr val="004990"/>
                </a:solidFill>
                <a:latin typeface="Franklin Gothic Book"/>
              </a:rPr>
              <a:t>Sexual harassment is conduct on the basis of sex that satisfies one or more of the following:</a:t>
            </a:r>
          </a:p>
          <a:p>
            <a:pPr marL="457200" indent="-457200" fontAlgn="base">
              <a:buAutoNum type="arabicParenBoth"/>
            </a:pPr>
            <a:r>
              <a:rPr lang="en-US" sz="2400" dirty="0">
                <a:solidFill>
                  <a:srgbClr val="004990"/>
                </a:solidFill>
                <a:latin typeface="Franklin Gothic Book"/>
              </a:rPr>
              <a:t>A University employee conditioning aid, benefit, or service on an individual’s participation in unwelcome sexual conduct (a/k/a </a:t>
            </a:r>
            <a:r>
              <a:rPr lang="en-US" sz="2400" i="1" dirty="0">
                <a:solidFill>
                  <a:srgbClr val="004990"/>
                </a:solidFill>
                <a:latin typeface="Franklin Gothic Book"/>
              </a:rPr>
              <a:t>“quid pro quo</a:t>
            </a:r>
            <a:r>
              <a:rPr lang="en-US" sz="2400" dirty="0">
                <a:solidFill>
                  <a:srgbClr val="004990"/>
                </a:solidFill>
                <a:latin typeface="Franklin Gothic Book"/>
              </a:rPr>
              <a:t> harassment”)</a:t>
            </a:r>
            <a:r>
              <a:rPr lang="en-US" sz="2400" i="1" dirty="0">
                <a:solidFill>
                  <a:srgbClr val="004990"/>
                </a:solidFill>
                <a:latin typeface="Franklin Gothic Book"/>
              </a:rPr>
              <a:t>;</a:t>
            </a:r>
          </a:p>
          <a:p>
            <a:pPr marL="457200" indent="-457200" fontAlgn="base">
              <a:buAutoNum type="arabicParenBoth"/>
            </a:pPr>
            <a:r>
              <a:rPr lang="en-US" sz="2400" dirty="0">
                <a:solidFill>
                  <a:srgbClr val="004990"/>
                </a:solidFill>
                <a:latin typeface="Franklin Gothic Book"/>
              </a:rPr>
              <a:t>Unwelcome conduct determined by a reasonable person to be so severe, pervasive, and objectively offensive that it effectively denies a person equal access to the University’s education program or activity; or</a:t>
            </a:r>
          </a:p>
          <a:p>
            <a:pPr marL="457200" indent="-457200" fontAlgn="base">
              <a:buAutoNum type="arabicParenBoth"/>
            </a:pPr>
            <a:r>
              <a:rPr lang="en-US" sz="2400" dirty="0">
                <a:solidFill>
                  <a:srgbClr val="004990"/>
                </a:solidFill>
                <a:latin typeface="Franklin Gothic Book"/>
              </a:rPr>
              <a:t>(a) Sexual assault </a:t>
            </a:r>
          </a:p>
          <a:p>
            <a:pPr fontAlgn="base"/>
            <a:r>
              <a:rPr lang="en-US" sz="2400" dirty="0">
                <a:solidFill>
                  <a:srgbClr val="004990"/>
                </a:solidFill>
                <a:latin typeface="Franklin Gothic Book"/>
              </a:rPr>
              <a:t>	(b) Dating violence </a:t>
            </a:r>
          </a:p>
          <a:p>
            <a:pPr fontAlgn="base"/>
            <a:r>
              <a:rPr lang="en-US" sz="2400" dirty="0">
                <a:solidFill>
                  <a:srgbClr val="004990"/>
                </a:solidFill>
                <a:latin typeface="Franklin Gothic Book"/>
              </a:rPr>
              <a:t>	(c) Domestic violence </a:t>
            </a:r>
          </a:p>
          <a:p>
            <a:pPr fontAlgn="base"/>
            <a:r>
              <a:rPr lang="en-US" sz="2400" dirty="0">
                <a:solidFill>
                  <a:srgbClr val="004990"/>
                </a:solidFill>
                <a:latin typeface="Franklin Gothic Book"/>
              </a:rPr>
              <a:t>	(d) Stalking</a:t>
            </a:r>
            <a:endParaRPr lang="en-US" sz="2800" i="1" dirty="0">
              <a:solidFill>
                <a:srgbClr val="004990"/>
              </a:solidFill>
              <a:latin typeface="Franklin Gothic Book"/>
            </a:endParaRPr>
          </a:p>
        </p:txBody>
      </p:sp>
    </p:spTree>
    <p:extLst>
      <p:ext uri="{BB962C8B-B14F-4D97-AF65-F5344CB8AC3E}">
        <p14:creationId xmlns:p14="http://schemas.microsoft.com/office/powerpoint/2010/main" val="331148150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00372-A02F-9059-FDD3-87F6EC5C58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4377CC-017B-92BB-72F6-D388E00569A2}"/>
              </a:ext>
            </a:extLst>
          </p:cNvPr>
          <p:cNvSpPr>
            <a:spLocks noGrp="1"/>
          </p:cNvSpPr>
          <p:nvPr>
            <p:ph type="title"/>
          </p:nvPr>
        </p:nvSpPr>
        <p:spPr>
          <a:xfrm>
            <a:off x="-432816" y="137373"/>
            <a:ext cx="13057632" cy="1325563"/>
          </a:xfrm>
        </p:spPr>
        <p:txBody>
          <a:bodyPr>
            <a:normAutofit/>
          </a:bodyPr>
          <a:lstStyle/>
          <a:p>
            <a:pPr algn="ctr"/>
            <a:r>
              <a:rPr lang="en-US" sz="4000" dirty="0">
                <a:solidFill>
                  <a:srgbClr val="3A4E84"/>
                </a:solidFill>
                <a:latin typeface="Franklin Gothic Medium" panose="020B0603020102020204" pitchFamily="34" charset="0"/>
              </a:rPr>
              <a:t>LIVE HEARING PROCEDURES</a:t>
            </a:r>
          </a:p>
        </p:txBody>
      </p:sp>
      <p:sp>
        <p:nvSpPr>
          <p:cNvPr id="5" name="TextBox 4">
            <a:extLst>
              <a:ext uri="{FF2B5EF4-FFF2-40B4-BE49-F238E27FC236}">
                <a16:creationId xmlns:a16="http://schemas.microsoft.com/office/drawing/2014/main" id="{67AC3583-CB2E-1D8F-D7A8-A0DBCA73F431}"/>
              </a:ext>
            </a:extLst>
          </p:cNvPr>
          <p:cNvSpPr txBox="1"/>
          <p:nvPr/>
        </p:nvSpPr>
        <p:spPr>
          <a:xfrm>
            <a:off x="643128" y="1462936"/>
            <a:ext cx="10588752" cy="5309146"/>
          </a:xfrm>
          <a:prstGeom prst="rect">
            <a:avLst/>
          </a:prstGeom>
          <a:noFill/>
        </p:spPr>
        <p:txBody>
          <a:bodyPr wrap="square" rtlCol="0">
            <a:spAutoFit/>
          </a:bodyPr>
          <a:lstStyle/>
          <a:p>
            <a:pPr fontAlgn="base">
              <a:buFont typeface="Wingdings"/>
              <a:buChar char="§"/>
            </a:pPr>
            <a:r>
              <a:rPr lang="en-US" sz="2400" dirty="0">
                <a:solidFill>
                  <a:srgbClr val="004990"/>
                </a:solidFill>
                <a:latin typeface="Franklin Gothic Book"/>
              </a:rPr>
              <a:t>Hearing Officer will preside over the hearing, administer procedural rules, and maintain order during the hearing.</a:t>
            </a:r>
          </a:p>
          <a:p>
            <a:pPr lvl="1" fontAlgn="base">
              <a:buFont typeface="Arial" panose="020B0604020202020204" pitchFamily="34" charset="0"/>
              <a:buChar char="•"/>
            </a:pPr>
            <a:r>
              <a:rPr lang="en-US" sz="2100" dirty="0">
                <a:solidFill>
                  <a:srgbClr val="004990"/>
                </a:solidFill>
                <a:latin typeface="Franklin Gothic Book"/>
              </a:rPr>
              <a:t>For hearings held virtually, Hearing Officer (or a delegate) will act as the host for the virtual meeting platform</a:t>
            </a:r>
          </a:p>
          <a:p>
            <a:pPr lvl="1" fontAlgn="base">
              <a:buFont typeface="Arial" panose="020B0604020202020204" pitchFamily="34" charset="0"/>
              <a:buChar char="•"/>
            </a:pPr>
            <a:r>
              <a:rPr lang="en-US" sz="2100" dirty="0">
                <a:solidFill>
                  <a:srgbClr val="004990"/>
                </a:solidFill>
                <a:latin typeface="Franklin Gothic Book"/>
              </a:rPr>
              <a:t>Complainant and Respondent (along with their respective Advisors) have equal opportunity to appear and participate in the hearing​</a:t>
            </a:r>
          </a:p>
          <a:p>
            <a:pPr lvl="1">
              <a:buFont typeface="Arial" panose="020B0604020202020204" pitchFamily="34" charset="0"/>
              <a:buChar char="•"/>
            </a:pPr>
            <a:r>
              <a:rPr lang="en-US" sz="2100" dirty="0">
                <a:solidFill>
                  <a:srgbClr val="004990"/>
                </a:solidFill>
                <a:latin typeface="Franklin Gothic Book"/>
              </a:rPr>
              <a:t>Witnesses may also be called to participate in the hearing</a:t>
            </a:r>
          </a:p>
          <a:p>
            <a:pPr>
              <a:buFont typeface="Arial" panose="020B0604020202020204" pitchFamily="34" charset="0"/>
              <a:buChar char="•"/>
            </a:pPr>
            <a:r>
              <a:rPr lang="en-US" sz="2400" dirty="0">
                <a:solidFill>
                  <a:srgbClr val="004990"/>
                </a:solidFill>
                <a:latin typeface="Franklin Gothic Book"/>
              </a:rPr>
              <a:t>Hearing Officer will administer direct questioning.</a:t>
            </a:r>
          </a:p>
          <a:p>
            <a:pPr>
              <a:buFont typeface="Arial" panose="020B0604020202020204" pitchFamily="34" charset="0"/>
              <a:buChar char="•"/>
            </a:pPr>
            <a:r>
              <a:rPr lang="en-US" sz="2400" dirty="0">
                <a:solidFill>
                  <a:srgbClr val="004990"/>
                </a:solidFill>
                <a:latin typeface="Franklin Gothic Book"/>
              </a:rPr>
              <a:t>Each Party’s Advisor will have an opportunity to cross-examine any and all Testifying Parties.</a:t>
            </a:r>
          </a:p>
          <a:p>
            <a:pPr>
              <a:buFont typeface="Arial" panose="020B0604020202020204" pitchFamily="34" charset="0"/>
              <a:buChar char="•"/>
            </a:pPr>
            <a:r>
              <a:rPr lang="en-US" sz="2400" dirty="0">
                <a:solidFill>
                  <a:srgbClr val="004990"/>
                </a:solidFill>
                <a:latin typeface="Franklin Gothic Book"/>
              </a:rPr>
              <a:t>Before a Testifying Party answers a cross-examination question, Hearing Officer will determine the relevancy of such question​.</a:t>
            </a:r>
            <a:endParaRPr lang="en-US" dirty="0"/>
          </a:p>
          <a:p>
            <a:pPr fontAlgn="base">
              <a:buFont typeface="Wingdings"/>
              <a:buChar char="§"/>
            </a:pPr>
            <a:r>
              <a:rPr lang="en-US" sz="2400" dirty="0">
                <a:solidFill>
                  <a:srgbClr val="004990"/>
                </a:solidFill>
                <a:latin typeface="Franklin Gothic Book"/>
              </a:rPr>
              <a:t>Complainant and Respondent each have an opportunity to provide a closing statement no longer than 5 minutes in length​.</a:t>
            </a:r>
          </a:p>
          <a:p>
            <a:pPr lvl="2">
              <a:buFont typeface="Wingdings"/>
              <a:buChar char="§"/>
            </a:pPr>
            <a:endParaRPr lang="en-US" dirty="0">
              <a:solidFill>
                <a:srgbClr val="004990"/>
              </a:solidFill>
              <a:latin typeface="Franklin Gothic Book" panose="020B0503020102020204" pitchFamily="34" charset="0"/>
            </a:endParaRPr>
          </a:p>
        </p:txBody>
      </p:sp>
    </p:spTree>
    <p:extLst>
      <p:ext uri="{BB962C8B-B14F-4D97-AF65-F5344CB8AC3E}">
        <p14:creationId xmlns:p14="http://schemas.microsoft.com/office/powerpoint/2010/main" val="30524363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4B934-5458-B5B0-5CDC-046BB849F0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492D35-63A4-6F93-2406-7823D9042BCD}"/>
              </a:ext>
            </a:extLst>
          </p:cNvPr>
          <p:cNvSpPr>
            <a:spLocks noGrp="1"/>
          </p:cNvSpPr>
          <p:nvPr>
            <p:ph type="title"/>
          </p:nvPr>
        </p:nvSpPr>
        <p:spPr>
          <a:xfrm>
            <a:off x="-432816" y="137373"/>
            <a:ext cx="13057632" cy="1325563"/>
          </a:xfrm>
        </p:spPr>
        <p:txBody>
          <a:bodyPr>
            <a:normAutofit/>
          </a:bodyPr>
          <a:lstStyle/>
          <a:p>
            <a:pPr algn="ctr"/>
            <a:r>
              <a:rPr lang="en-US" sz="4000" dirty="0">
                <a:solidFill>
                  <a:srgbClr val="3A4E84"/>
                </a:solidFill>
                <a:latin typeface="Franklin Gothic Medium" panose="020B0603020102020204" pitchFamily="34" charset="0"/>
              </a:rPr>
              <a:t>REFUSALS TO SUBMIT TO CROSS-EXAMINATION</a:t>
            </a:r>
          </a:p>
        </p:txBody>
      </p:sp>
      <p:sp>
        <p:nvSpPr>
          <p:cNvPr id="5" name="TextBox 4">
            <a:extLst>
              <a:ext uri="{FF2B5EF4-FFF2-40B4-BE49-F238E27FC236}">
                <a16:creationId xmlns:a16="http://schemas.microsoft.com/office/drawing/2014/main" id="{4E9F6857-EC86-5199-7DA6-9B0CF1113831}"/>
              </a:ext>
            </a:extLst>
          </p:cNvPr>
          <p:cNvSpPr txBox="1"/>
          <p:nvPr/>
        </p:nvSpPr>
        <p:spPr>
          <a:xfrm>
            <a:off x="643128" y="1462936"/>
            <a:ext cx="10588752" cy="5109091"/>
          </a:xfrm>
          <a:prstGeom prst="rect">
            <a:avLst/>
          </a:prstGeom>
          <a:noFill/>
        </p:spPr>
        <p:txBody>
          <a:bodyPr wrap="square" rtlCol="0">
            <a:spAutoFit/>
          </a:bodyPr>
          <a:lstStyle/>
          <a:p>
            <a:pPr fontAlgn="base"/>
            <a:r>
              <a:rPr lang="en-US" sz="2800" dirty="0">
                <a:solidFill>
                  <a:srgbClr val="004990"/>
                </a:solidFill>
                <a:latin typeface="Franklin Gothic Book"/>
              </a:rPr>
              <a:t>In reaching a determination regarding responsibility, the Hearing Officer may consider statements made by parties or witnesses </a:t>
            </a:r>
            <a:r>
              <a:rPr lang="en-US" sz="2800" b="1" dirty="0">
                <a:solidFill>
                  <a:srgbClr val="004990"/>
                </a:solidFill>
                <a:latin typeface="Franklin Gothic Book"/>
              </a:rPr>
              <a:t>even if those parties or witnesses did not participate in cross-examination at the live hearing</a:t>
            </a:r>
            <a:r>
              <a:rPr lang="en-US" sz="2800" dirty="0">
                <a:solidFill>
                  <a:srgbClr val="004990"/>
                </a:solidFill>
                <a:latin typeface="Franklin Gothic Book"/>
              </a:rPr>
              <a:t>. This includes, but is not limited to:</a:t>
            </a:r>
          </a:p>
          <a:p>
            <a:pPr lvl="1" fontAlgn="base">
              <a:buFont typeface="Wingdings"/>
              <a:buChar char="§"/>
            </a:pPr>
            <a:r>
              <a:rPr lang="en-US" sz="2800" dirty="0">
                <a:solidFill>
                  <a:srgbClr val="004990"/>
                </a:solidFill>
                <a:latin typeface="Franklin Gothic Book"/>
              </a:rPr>
              <a:t>statements made during the investigation;</a:t>
            </a:r>
          </a:p>
          <a:p>
            <a:pPr lvl="1" fontAlgn="base">
              <a:buFont typeface="Wingdings"/>
              <a:buChar char="§"/>
            </a:pPr>
            <a:r>
              <a:rPr lang="en-US" sz="2800" dirty="0">
                <a:solidFill>
                  <a:srgbClr val="004990"/>
                </a:solidFill>
                <a:latin typeface="Franklin Gothic Book"/>
              </a:rPr>
              <a:t>emails or text exchanges between the parties leading up to the alleged act;</a:t>
            </a:r>
          </a:p>
          <a:p>
            <a:pPr lvl="1" fontAlgn="base">
              <a:buFont typeface="Wingdings"/>
              <a:buChar char="§"/>
            </a:pPr>
            <a:r>
              <a:rPr lang="en-US" sz="2800" dirty="0">
                <a:solidFill>
                  <a:srgbClr val="004990"/>
                </a:solidFill>
                <a:latin typeface="Franklin Gothic Book"/>
              </a:rPr>
              <a:t>statements about the alleged act that satisfy the regulation’s relevance rules; and</a:t>
            </a:r>
          </a:p>
          <a:p>
            <a:pPr lvl="1" fontAlgn="base">
              <a:buFont typeface="Wingdings"/>
              <a:buChar char="§"/>
            </a:pPr>
            <a:r>
              <a:rPr lang="en-US" sz="2800" dirty="0">
                <a:solidFill>
                  <a:srgbClr val="004990"/>
                </a:solidFill>
                <a:latin typeface="Franklin Gothic Book"/>
              </a:rPr>
              <a:t>police reports, Sexual Assault Nurse Examiner documents, medical reports, and other documents.</a:t>
            </a:r>
          </a:p>
          <a:p>
            <a:pPr lvl="2">
              <a:buFont typeface="Wingdings"/>
              <a:buChar char="§"/>
            </a:pPr>
            <a:endParaRPr lang="en-US" dirty="0">
              <a:solidFill>
                <a:srgbClr val="004990"/>
              </a:solidFill>
              <a:latin typeface="Franklin Gothic Book" panose="020B0503020102020204" pitchFamily="34" charset="0"/>
            </a:endParaRPr>
          </a:p>
        </p:txBody>
      </p:sp>
    </p:spTree>
    <p:extLst>
      <p:ext uri="{BB962C8B-B14F-4D97-AF65-F5344CB8AC3E}">
        <p14:creationId xmlns:p14="http://schemas.microsoft.com/office/powerpoint/2010/main" val="1892344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F4F53-803D-34A7-5BFD-A65C2C5B18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81E337-E9E7-939B-C026-0E9C9BA6C7FA}"/>
              </a:ext>
            </a:extLst>
          </p:cNvPr>
          <p:cNvSpPr>
            <a:spLocks noGrp="1"/>
          </p:cNvSpPr>
          <p:nvPr>
            <p:ph type="title"/>
          </p:nvPr>
        </p:nvSpPr>
        <p:spPr>
          <a:xfrm>
            <a:off x="-432816" y="137373"/>
            <a:ext cx="13057632" cy="1325563"/>
          </a:xfrm>
        </p:spPr>
        <p:txBody>
          <a:bodyPr>
            <a:normAutofit/>
          </a:bodyPr>
          <a:lstStyle/>
          <a:p>
            <a:pPr algn="ctr"/>
            <a:r>
              <a:rPr lang="en-US" sz="4000" dirty="0">
                <a:solidFill>
                  <a:srgbClr val="3A4E84"/>
                </a:solidFill>
                <a:latin typeface="Franklin Gothic Medium" panose="020B0603020102020204" pitchFamily="34" charset="0"/>
              </a:rPr>
              <a:t>WRITTEN DETERMINATION</a:t>
            </a:r>
          </a:p>
        </p:txBody>
      </p:sp>
      <p:sp>
        <p:nvSpPr>
          <p:cNvPr id="5" name="TextBox 4">
            <a:extLst>
              <a:ext uri="{FF2B5EF4-FFF2-40B4-BE49-F238E27FC236}">
                <a16:creationId xmlns:a16="http://schemas.microsoft.com/office/drawing/2014/main" id="{009BFF94-66EE-E426-E111-F78CC42046F3}"/>
              </a:ext>
            </a:extLst>
          </p:cNvPr>
          <p:cNvSpPr txBox="1"/>
          <p:nvPr/>
        </p:nvSpPr>
        <p:spPr>
          <a:xfrm>
            <a:off x="801624" y="1462936"/>
            <a:ext cx="10588752" cy="4678204"/>
          </a:xfrm>
          <a:prstGeom prst="rect">
            <a:avLst/>
          </a:prstGeom>
          <a:noFill/>
        </p:spPr>
        <p:txBody>
          <a:bodyPr wrap="square" rtlCol="0">
            <a:spAutoFit/>
          </a:bodyPr>
          <a:lstStyle/>
          <a:p>
            <a:pPr>
              <a:buFont typeface="Wingdings" panose="05000000000000000000" pitchFamily="2" charset="2"/>
              <a:buChar char="§"/>
            </a:pPr>
            <a:r>
              <a:rPr lang="en-US" sz="2000" dirty="0">
                <a:solidFill>
                  <a:srgbClr val="004990"/>
                </a:solidFill>
                <a:latin typeface="Franklin Gothic Book" panose="020B0503020102020204" pitchFamily="34" charset="0"/>
              </a:rPr>
              <a:t>Hearing Officer will issue a written determination of whether a Title IX Policy violation has occurred in each case.</a:t>
            </a:r>
          </a:p>
          <a:p>
            <a:pPr>
              <a:buFont typeface="Wingdings" panose="05000000000000000000" pitchFamily="2" charset="2"/>
              <a:buChar char="§"/>
            </a:pPr>
            <a:r>
              <a:rPr lang="en-US" sz="2000" dirty="0">
                <a:solidFill>
                  <a:srgbClr val="004990"/>
                </a:solidFill>
                <a:latin typeface="Franklin Gothic Book" panose="020B0503020102020204" pitchFamily="34" charset="0"/>
              </a:rPr>
              <a:t>Hearing Officer must send the written determination to all parties simultaneously.</a:t>
            </a:r>
          </a:p>
          <a:p>
            <a:pPr>
              <a:buFont typeface="Wingdings" panose="05000000000000000000" pitchFamily="2" charset="2"/>
              <a:buChar char="§"/>
            </a:pPr>
            <a:r>
              <a:rPr lang="en-US" sz="2000" dirty="0">
                <a:solidFill>
                  <a:srgbClr val="004990"/>
                </a:solidFill>
                <a:latin typeface="Franklin Gothic Book" panose="020B0503020102020204" pitchFamily="34" charset="0"/>
              </a:rPr>
              <a:t>The written determination must include: </a:t>
            </a:r>
          </a:p>
          <a:p>
            <a:pPr marL="692150"/>
            <a:r>
              <a:rPr lang="x-none" sz="2000" dirty="0">
                <a:solidFill>
                  <a:srgbClr val="004990"/>
                </a:solidFill>
                <a:latin typeface="Franklin Gothic Book" panose="020B0503020102020204" pitchFamily="34" charset="0"/>
              </a:rPr>
              <a:t>the allegations potentially constituting sexual harassment</a:t>
            </a:r>
            <a:r>
              <a:rPr lang="en-US" sz="2000" dirty="0">
                <a:solidFill>
                  <a:srgbClr val="004990"/>
                </a:solidFill>
                <a:latin typeface="Franklin Gothic Book" panose="020B0503020102020204" pitchFamily="34" charset="0"/>
              </a:rPr>
              <a:t>; </a:t>
            </a:r>
          </a:p>
          <a:p>
            <a:pPr marL="692150"/>
            <a:r>
              <a:rPr lang="en-US" sz="2000" dirty="0">
                <a:solidFill>
                  <a:srgbClr val="004990"/>
                </a:solidFill>
                <a:latin typeface="Franklin Gothic Book" panose="020B0503020102020204" pitchFamily="34" charset="0"/>
              </a:rPr>
              <a:t>a description of the procedural steps taken from the receipt of the formal complaint through the determination;</a:t>
            </a:r>
          </a:p>
          <a:p>
            <a:pPr marL="692150"/>
            <a:r>
              <a:rPr lang="en-US" sz="2000" dirty="0">
                <a:solidFill>
                  <a:srgbClr val="004990"/>
                </a:solidFill>
                <a:latin typeface="Franklin Gothic Book" panose="020B0503020102020204" pitchFamily="34" charset="0"/>
              </a:rPr>
              <a:t>findings of fact supporting the determination; </a:t>
            </a:r>
          </a:p>
          <a:p>
            <a:pPr marL="692150"/>
            <a:r>
              <a:rPr lang="en-US" sz="2000" dirty="0">
                <a:solidFill>
                  <a:srgbClr val="004990"/>
                </a:solidFill>
                <a:latin typeface="Franklin Gothic Book" panose="020B0503020102020204" pitchFamily="34" charset="0"/>
              </a:rPr>
              <a:t>conclusions </a:t>
            </a:r>
            <a:r>
              <a:rPr lang="x-none" sz="2000" dirty="0">
                <a:solidFill>
                  <a:srgbClr val="004990"/>
                </a:solidFill>
                <a:latin typeface="Franklin Gothic Book" panose="020B0503020102020204" pitchFamily="34" charset="0"/>
              </a:rPr>
              <a:t>regarding the application of the </a:t>
            </a:r>
            <a:r>
              <a:rPr lang="en-US" sz="2000" dirty="0">
                <a:solidFill>
                  <a:srgbClr val="004990"/>
                </a:solidFill>
                <a:latin typeface="Franklin Gothic Book" panose="020B0503020102020204" pitchFamily="34" charset="0"/>
              </a:rPr>
              <a:t>University’s</a:t>
            </a:r>
            <a:r>
              <a:rPr lang="x-none" sz="2000" dirty="0">
                <a:solidFill>
                  <a:srgbClr val="004990"/>
                </a:solidFill>
                <a:latin typeface="Franklin Gothic Book" panose="020B0503020102020204" pitchFamily="34" charset="0"/>
              </a:rPr>
              <a:t> Title IX Policy to the facts</a:t>
            </a:r>
            <a:r>
              <a:rPr lang="en-US" sz="2000" dirty="0">
                <a:solidFill>
                  <a:srgbClr val="004990"/>
                </a:solidFill>
                <a:latin typeface="Franklin Gothic Book" panose="020B0503020102020204" pitchFamily="34" charset="0"/>
              </a:rPr>
              <a:t>;</a:t>
            </a:r>
          </a:p>
          <a:p>
            <a:pPr marL="692150"/>
            <a:r>
              <a:rPr lang="en-US" sz="2000" dirty="0">
                <a:solidFill>
                  <a:srgbClr val="004990"/>
                </a:solidFill>
                <a:latin typeface="Franklin Gothic Book" panose="020B0503020102020204" pitchFamily="34" charset="0"/>
              </a:rPr>
              <a:t>t</a:t>
            </a:r>
            <a:r>
              <a:rPr lang="x-none" sz="2000" dirty="0">
                <a:solidFill>
                  <a:srgbClr val="004990"/>
                </a:solidFill>
                <a:latin typeface="Franklin Gothic Book" panose="020B0503020102020204" pitchFamily="34" charset="0"/>
              </a:rPr>
              <a:t>he result </a:t>
            </a:r>
            <a:r>
              <a:rPr lang="en-US" sz="2000" dirty="0">
                <a:solidFill>
                  <a:srgbClr val="004990"/>
                </a:solidFill>
                <a:latin typeface="Franklin Gothic Book" panose="020B0503020102020204" pitchFamily="34" charset="0"/>
              </a:rPr>
              <a:t>(and rationale) </a:t>
            </a:r>
            <a:r>
              <a:rPr lang="x-none" sz="2000" dirty="0">
                <a:solidFill>
                  <a:srgbClr val="004990"/>
                </a:solidFill>
                <a:latin typeface="Franklin Gothic Book" panose="020B0503020102020204" pitchFamily="34" charset="0"/>
              </a:rPr>
              <a:t>as to each allegation, including a determination regarding responsibility</a:t>
            </a:r>
            <a:r>
              <a:rPr lang="en-US" sz="2000" dirty="0">
                <a:solidFill>
                  <a:srgbClr val="004990"/>
                </a:solidFill>
                <a:latin typeface="Franklin Gothic Book" panose="020B0503020102020204" pitchFamily="34" charset="0"/>
              </a:rPr>
              <a:t>;</a:t>
            </a:r>
            <a:r>
              <a:rPr lang="x-none" sz="2000" dirty="0">
                <a:solidFill>
                  <a:srgbClr val="004990"/>
                </a:solidFill>
                <a:latin typeface="Franklin Gothic Book" panose="020B0503020102020204" pitchFamily="34" charset="0"/>
              </a:rPr>
              <a:t> </a:t>
            </a:r>
            <a:endParaRPr lang="en-US" sz="2000" dirty="0">
              <a:solidFill>
                <a:srgbClr val="004990"/>
              </a:solidFill>
              <a:latin typeface="Franklin Gothic Book" panose="020B0503020102020204" pitchFamily="34" charset="0"/>
            </a:endParaRPr>
          </a:p>
          <a:p>
            <a:pPr marL="692150"/>
            <a:r>
              <a:rPr lang="x-none" sz="2000" dirty="0">
                <a:solidFill>
                  <a:srgbClr val="004990"/>
                </a:solidFill>
                <a:latin typeface="Franklin Gothic Book" panose="020B0503020102020204" pitchFamily="34" charset="0"/>
              </a:rPr>
              <a:t>any disciplinary sanctions the </a:t>
            </a:r>
            <a:r>
              <a:rPr lang="en-US" sz="2000" dirty="0">
                <a:solidFill>
                  <a:srgbClr val="004990"/>
                </a:solidFill>
                <a:latin typeface="Franklin Gothic Book" panose="020B0503020102020204" pitchFamily="34" charset="0"/>
              </a:rPr>
              <a:t>University</a:t>
            </a:r>
            <a:r>
              <a:rPr lang="x-none" sz="2000" dirty="0">
                <a:solidFill>
                  <a:srgbClr val="004990"/>
                </a:solidFill>
                <a:latin typeface="Franklin Gothic Book" panose="020B0503020102020204" pitchFamily="34" charset="0"/>
              </a:rPr>
              <a:t> imposes on the </a:t>
            </a:r>
            <a:r>
              <a:rPr lang="en-US" sz="2000" dirty="0">
                <a:solidFill>
                  <a:srgbClr val="004990"/>
                </a:solidFill>
                <a:latin typeface="Franklin Gothic Book" panose="020B0503020102020204" pitchFamily="34" charset="0"/>
              </a:rPr>
              <a:t>R</a:t>
            </a:r>
            <a:r>
              <a:rPr lang="x-none" sz="2000" dirty="0">
                <a:solidFill>
                  <a:srgbClr val="004990"/>
                </a:solidFill>
                <a:latin typeface="Franklin Gothic Book" panose="020B0503020102020204" pitchFamily="34" charset="0"/>
              </a:rPr>
              <a:t>espondent</a:t>
            </a:r>
            <a:r>
              <a:rPr lang="en-US" sz="2000" dirty="0">
                <a:solidFill>
                  <a:srgbClr val="004990"/>
                </a:solidFill>
                <a:latin typeface="Franklin Gothic Book" panose="020B0503020102020204" pitchFamily="34" charset="0"/>
              </a:rPr>
              <a:t>;</a:t>
            </a:r>
          </a:p>
          <a:p>
            <a:pPr marL="692150"/>
            <a:r>
              <a:rPr lang="en-US" sz="2000" dirty="0">
                <a:solidFill>
                  <a:srgbClr val="004990"/>
                </a:solidFill>
                <a:latin typeface="Franklin Gothic Book" panose="020B0503020102020204" pitchFamily="34" charset="0"/>
              </a:rPr>
              <a:t>any </a:t>
            </a:r>
            <a:r>
              <a:rPr lang="x-none" sz="2000" dirty="0">
                <a:solidFill>
                  <a:srgbClr val="004990"/>
                </a:solidFill>
                <a:latin typeface="Franklin Gothic Book" panose="020B0503020102020204" pitchFamily="34" charset="0"/>
              </a:rPr>
              <a:t>remedies </a:t>
            </a:r>
            <a:r>
              <a:rPr lang="en-US" sz="2000" dirty="0">
                <a:solidFill>
                  <a:srgbClr val="004990"/>
                </a:solidFill>
                <a:latin typeface="Franklin Gothic Book" panose="020B0503020102020204" pitchFamily="34" charset="0"/>
              </a:rPr>
              <a:t>to</a:t>
            </a:r>
            <a:r>
              <a:rPr lang="x-none" sz="2000" dirty="0">
                <a:solidFill>
                  <a:srgbClr val="004990"/>
                </a:solidFill>
                <a:latin typeface="Franklin Gothic Book" panose="020B0503020102020204" pitchFamily="34" charset="0"/>
              </a:rPr>
              <a:t> be provided to the complainant; and</a:t>
            </a:r>
            <a:endParaRPr lang="en-US" sz="2000" dirty="0">
              <a:solidFill>
                <a:srgbClr val="004990"/>
              </a:solidFill>
              <a:latin typeface="Franklin Gothic Book" panose="020B0503020102020204" pitchFamily="34" charset="0"/>
            </a:endParaRPr>
          </a:p>
          <a:p>
            <a:pPr marL="692150"/>
            <a:r>
              <a:rPr lang="en-US" sz="2000" dirty="0">
                <a:solidFill>
                  <a:srgbClr val="004990"/>
                </a:solidFill>
                <a:latin typeface="Franklin Gothic Book" panose="020B0503020102020204" pitchFamily="34" charset="0"/>
              </a:rPr>
              <a:t>the procedures and permissible bases for an appeal.</a:t>
            </a:r>
          </a:p>
          <a:p>
            <a:pPr lvl="2">
              <a:buFont typeface="Wingdings"/>
              <a:buChar char="§"/>
            </a:pPr>
            <a:endParaRPr lang="en-US" dirty="0">
              <a:solidFill>
                <a:srgbClr val="004990"/>
              </a:solidFill>
              <a:latin typeface="Franklin Gothic Book" panose="020B0503020102020204" pitchFamily="34" charset="0"/>
            </a:endParaRPr>
          </a:p>
        </p:txBody>
      </p:sp>
    </p:spTree>
    <p:extLst>
      <p:ext uri="{BB962C8B-B14F-4D97-AF65-F5344CB8AC3E}">
        <p14:creationId xmlns:p14="http://schemas.microsoft.com/office/powerpoint/2010/main" val="5587383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2E4F2-508C-8B9E-9A78-095EC9B63E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6D2CCA-2FFF-808C-9D46-E0F92991B2C3}"/>
              </a:ext>
            </a:extLst>
          </p:cNvPr>
          <p:cNvSpPr>
            <a:spLocks noGrp="1"/>
          </p:cNvSpPr>
          <p:nvPr>
            <p:ph type="title"/>
          </p:nvPr>
        </p:nvSpPr>
        <p:spPr>
          <a:xfrm>
            <a:off x="-432816" y="137373"/>
            <a:ext cx="13057632" cy="1325563"/>
          </a:xfrm>
        </p:spPr>
        <p:txBody>
          <a:bodyPr>
            <a:normAutofit/>
          </a:bodyPr>
          <a:lstStyle/>
          <a:p>
            <a:pPr algn="ctr"/>
            <a:r>
              <a:rPr lang="en-US" sz="4800" dirty="0">
                <a:solidFill>
                  <a:srgbClr val="3A4E84"/>
                </a:solidFill>
                <a:latin typeface="Franklin Gothic Medium" panose="020B0603020102020204" pitchFamily="34" charset="0"/>
              </a:rPr>
              <a:t>TITLE IX—APPEALS</a:t>
            </a:r>
          </a:p>
        </p:txBody>
      </p:sp>
      <p:sp>
        <p:nvSpPr>
          <p:cNvPr id="5" name="TextBox 4">
            <a:extLst>
              <a:ext uri="{FF2B5EF4-FFF2-40B4-BE49-F238E27FC236}">
                <a16:creationId xmlns:a16="http://schemas.microsoft.com/office/drawing/2014/main" id="{2D1B01BD-1A9F-687D-843F-2AB4D3FA40C6}"/>
              </a:ext>
            </a:extLst>
          </p:cNvPr>
          <p:cNvSpPr txBox="1"/>
          <p:nvPr/>
        </p:nvSpPr>
        <p:spPr>
          <a:xfrm>
            <a:off x="801624" y="1084984"/>
            <a:ext cx="10588752" cy="5539978"/>
          </a:xfrm>
          <a:prstGeom prst="rect">
            <a:avLst/>
          </a:prstGeom>
          <a:noFill/>
        </p:spPr>
        <p:txBody>
          <a:bodyPr wrap="square" rtlCol="0">
            <a:spAutoFit/>
          </a:bodyPr>
          <a:lstStyle/>
          <a:p>
            <a:pPr marL="285750" lvl="2" indent="-285750">
              <a:buFont typeface="Wingdings" panose="05000000000000000000" pitchFamily="2" charset="2"/>
              <a:buChar char="§"/>
            </a:pPr>
            <a:r>
              <a:rPr lang="en-US" sz="2800" dirty="0">
                <a:solidFill>
                  <a:srgbClr val="004990"/>
                </a:solidFill>
                <a:latin typeface="Franklin Gothic Book" panose="020B0503020102020204" pitchFamily="34" charset="0"/>
              </a:rPr>
              <a:t>Appeals will be offered to both parties on the following grounds: </a:t>
            </a:r>
          </a:p>
          <a:p>
            <a:pPr marL="800100" lvl="3" indent="-342900">
              <a:buFont typeface="+mj-lt"/>
              <a:buAutoNum type="arabicParenR"/>
            </a:pPr>
            <a:r>
              <a:rPr lang="en-US" sz="2800" dirty="0">
                <a:solidFill>
                  <a:srgbClr val="004990"/>
                </a:solidFill>
                <a:latin typeface="Franklin Gothic Book" panose="020B0503020102020204" pitchFamily="34" charset="0"/>
              </a:rPr>
              <a:t>Procedural irregularity that affected the outcome </a:t>
            </a:r>
          </a:p>
          <a:p>
            <a:pPr marL="800100" lvl="3" indent="-342900">
              <a:buFont typeface="+mj-lt"/>
              <a:buAutoNum type="arabicParenR"/>
            </a:pPr>
            <a:r>
              <a:rPr lang="en-US" sz="2800" dirty="0">
                <a:solidFill>
                  <a:srgbClr val="004990"/>
                </a:solidFill>
                <a:latin typeface="Franklin Gothic Book" panose="020B0503020102020204" pitchFamily="34" charset="0"/>
              </a:rPr>
              <a:t>New evidence not reasonably available that could affect the outcome </a:t>
            </a:r>
          </a:p>
          <a:p>
            <a:pPr marL="800100" lvl="3" indent="-342900">
              <a:buFont typeface="+mj-lt"/>
              <a:buAutoNum type="arabicParenR"/>
            </a:pPr>
            <a:r>
              <a:rPr lang="en-US" sz="2800" dirty="0">
                <a:solidFill>
                  <a:srgbClr val="004990"/>
                </a:solidFill>
                <a:latin typeface="Franklin Gothic Book" panose="020B0503020102020204" pitchFamily="34" charset="0"/>
              </a:rPr>
              <a:t>Conflict of interest by institutional participants that affected the outcome </a:t>
            </a:r>
            <a:endParaRPr lang="en-US" sz="2800" dirty="0">
              <a:solidFill>
                <a:srgbClr val="7F7F7F"/>
              </a:solidFill>
              <a:latin typeface="Franklin Gothic Book" panose="020B0503020102020204" pitchFamily="34" charset="0"/>
            </a:endParaRPr>
          </a:p>
          <a:p>
            <a:pPr marL="285750" lvl="2" indent="-285750">
              <a:buFont typeface="Wingdings" panose="05000000000000000000" pitchFamily="2" charset="2"/>
              <a:buChar char="§"/>
            </a:pPr>
            <a:endParaRPr lang="en-US" sz="2800" dirty="0">
              <a:solidFill>
                <a:srgbClr val="004990"/>
              </a:solidFill>
              <a:latin typeface="Franklin Gothic Book" panose="020B0503020102020204" pitchFamily="34" charset="0"/>
            </a:endParaRPr>
          </a:p>
          <a:p>
            <a:pPr marL="285750" lvl="2" indent="-285750">
              <a:buFont typeface="Wingdings" panose="05000000000000000000" pitchFamily="2" charset="2"/>
              <a:buChar char="§"/>
            </a:pPr>
            <a:r>
              <a:rPr lang="en-US" sz="2800" dirty="0">
                <a:solidFill>
                  <a:srgbClr val="004990"/>
                </a:solidFill>
                <a:latin typeface="Franklin Gothic Book" panose="020B0503020102020204" pitchFamily="34" charset="0"/>
              </a:rPr>
              <a:t>The Title IX Coordinator will notify the non-appealing party in writing when an appeal is filed and implement appeal procedures equally for both parties.</a:t>
            </a:r>
          </a:p>
          <a:p>
            <a:pPr marL="0" lvl="2" indent="0">
              <a:buNone/>
            </a:pPr>
            <a:endParaRPr lang="en-US" sz="2800" dirty="0">
              <a:solidFill>
                <a:srgbClr val="004990"/>
              </a:solidFill>
              <a:latin typeface="Franklin Gothic Book" panose="020B0503020102020204" pitchFamily="34" charset="0"/>
            </a:endParaRPr>
          </a:p>
          <a:p>
            <a:pPr marL="285750" lvl="2" indent="-285750">
              <a:buFont typeface="Wingdings" panose="05000000000000000000" pitchFamily="2" charset="2"/>
              <a:buChar char="§"/>
            </a:pPr>
            <a:r>
              <a:rPr lang="en-US" sz="2800" dirty="0">
                <a:solidFill>
                  <a:srgbClr val="004990"/>
                </a:solidFill>
                <a:latin typeface="Franklin Gothic Book" panose="020B0503020102020204" pitchFamily="34" charset="0"/>
              </a:rPr>
              <a:t>The non-appealing party must be given a chance to respond.</a:t>
            </a:r>
            <a:endParaRPr lang="en-US" sz="2800" dirty="0">
              <a:latin typeface="Franklin Gothic Book" panose="020B0503020102020204" pitchFamily="34" charset="0"/>
            </a:endParaRPr>
          </a:p>
          <a:p>
            <a:pPr lvl="2">
              <a:buFont typeface="Wingdings"/>
              <a:buChar char="§"/>
            </a:pPr>
            <a:endParaRPr lang="en-US" dirty="0">
              <a:solidFill>
                <a:srgbClr val="004990"/>
              </a:solidFill>
              <a:latin typeface="Franklin Gothic Book" panose="020B0503020102020204" pitchFamily="34" charset="0"/>
            </a:endParaRPr>
          </a:p>
        </p:txBody>
      </p:sp>
    </p:spTree>
    <p:extLst>
      <p:ext uri="{BB962C8B-B14F-4D97-AF65-F5344CB8AC3E}">
        <p14:creationId xmlns:p14="http://schemas.microsoft.com/office/powerpoint/2010/main" val="3149687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6AD47-2B8A-DA50-946D-6CB52D5A87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94DA76-05AA-DA10-81C5-B9A4A42D5449}"/>
              </a:ext>
            </a:extLst>
          </p:cNvPr>
          <p:cNvSpPr>
            <a:spLocks noGrp="1"/>
          </p:cNvSpPr>
          <p:nvPr>
            <p:ph type="title"/>
          </p:nvPr>
        </p:nvSpPr>
        <p:spPr>
          <a:xfrm>
            <a:off x="-432816" y="137373"/>
            <a:ext cx="13057632" cy="1325563"/>
          </a:xfrm>
        </p:spPr>
        <p:txBody>
          <a:bodyPr>
            <a:normAutofit/>
          </a:bodyPr>
          <a:lstStyle/>
          <a:p>
            <a:pPr algn="ctr"/>
            <a:r>
              <a:rPr lang="en-US" sz="4800" dirty="0">
                <a:solidFill>
                  <a:srgbClr val="3A4E84"/>
                </a:solidFill>
                <a:latin typeface="Franklin Gothic Medium" panose="020B0603020102020204" pitchFamily="34" charset="0"/>
              </a:rPr>
              <a:t>ROLE OF APPEAL OFFICERS</a:t>
            </a:r>
          </a:p>
        </p:txBody>
      </p:sp>
      <p:sp>
        <p:nvSpPr>
          <p:cNvPr id="5" name="TextBox 4">
            <a:extLst>
              <a:ext uri="{FF2B5EF4-FFF2-40B4-BE49-F238E27FC236}">
                <a16:creationId xmlns:a16="http://schemas.microsoft.com/office/drawing/2014/main" id="{129B77E8-F19F-51A3-5569-86ADE354CD5B}"/>
              </a:ext>
            </a:extLst>
          </p:cNvPr>
          <p:cNvSpPr txBox="1"/>
          <p:nvPr/>
        </p:nvSpPr>
        <p:spPr>
          <a:xfrm>
            <a:off x="801624" y="1462936"/>
            <a:ext cx="10588752" cy="5170646"/>
          </a:xfrm>
          <a:prstGeom prst="rect">
            <a:avLst/>
          </a:prstGeom>
          <a:noFill/>
        </p:spPr>
        <p:txBody>
          <a:bodyPr wrap="square" rtlCol="0">
            <a:spAutoFit/>
          </a:bodyPr>
          <a:lstStyle/>
          <a:p>
            <a:pPr marL="285750" lvl="2" indent="-285750">
              <a:buFont typeface="Wingdings" panose="05000000000000000000" pitchFamily="2" charset="2"/>
              <a:buChar char="§"/>
            </a:pPr>
            <a:r>
              <a:rPr lang="en-US" sz="2400" dirty="0">
                <a:solidFill>
                  <a:srgbClr val="004990"/>
                </a:solidFill>
                <a:latin typeface="Franklin Gothic Book" panose="020B0503020102020204" pitchFamily="34" charset="0"/>
              </a:rPr>
              <a:t>A panel of three Appeal Officers will decide a Title IX appeal.  </a:t>
            </a:r>
          </a:p>
          <a:p>
            <a:pPr marL="285750" lvl="2" indent="-285750">
              <a:buFont typeface="Wingdings" panose="05000000000000000000" pitchFamily="2" charset="2"/>
              <a:buChar char="§"/>
            </a:pPr>
            <a:r>
              <a:rPr lang="en-US" sz="2400" dirty="0">
                <a:solidFill>
                  <a:srgbClr val="004990"/>
                </a:solidFill>
                <a:latin typeface="Franklin Gothic Book" panose="020B0503020102020204" pitchFamily="34" charset="0"/>
              </a:rPr>
              <a:t>The primary responsibilities of the Appeal Officer is to:</a:t>
            </a:r>
          </a:p>
          <a:p>
            <a:pPr marL="576263" lvl="3" indent="-285750">
              <a:buFont typeface="Arial" panose="020B0604020202020204" pitchFamily="34" charset="0"/>
              <a:buChar char="•"/>
            </a:pPr>
            <a:r>
              <a:rPr lang="en-US" sz="2400" dirty="0">
                <a:solidFill>
                  <a:srgbClr val="004990"/>
                </a:solidFill>
                <a:latin typeface="Franklin Gothic Book" panose="020B0503020102020204" pitchFamily="34" charset="0"/>
              </a:rPr>
              <a:t>Analyze and disclose any conflict of interest.</a:t>
            </a:r>
          </a:p>
          <a:p>
            <a:pPr marL="576263" lvl="3" indent="-285750">
              <a:buFont typeface="Arial" panose="020B0604020202020204" pitchFamily="34" charset="0"/>
              <a:buChar char="•"/>
            </a:pPr>
            <a:r>
              <a:rPr lang="en-US" sz="2400" dirty="0">
                <a:solidFill>
                  <a:srgbClr val="004990"/>
                </a:solidFill>
                <a:latin typeface="Franklin Gothic Book" panose="020B0503020102020204" pitchFamily="34" charset="0"/>
              </a:rPr>
              <a:t>Review all appeal materials relating to the case, including (without limitation) the notice(s) of appeal and briefing submitted by each party, all of which the Title IX Coordinator will provide to the Appeal Officer. </a:t>
            </a:r>
          </a:p>
          <a:p>
            <a:pPr marL="285750" lvl="2" indent="-285750">
              <a:buFont typeface="Wingdings" panose="05000000000000000000" pitchFamily="2" charset="2"/>
              <a:buChar char="§"/>
            </a:pPr>
            <a:r>
              <a:rPr lang="en-US" sz="2400" dirty="0">
                <a:solidFill>
                  <a:srgbClr val="004990"/>
                </a:solidFill>
                <a:latin typeface="Franklin Gothic Book" panose="020B0503020102020204" pitchFamily="34" charset="0"/>
              </a:rPr>
              <a:t>The presiding Appeal Officer will convene a meeting of the Appeal Officers to confer about the issues on appeal.</a:t>
            </a:r>
          </a:p>
          <a:p>
            <a:pPr marL="285750" lvl="2" indent="-285750">
              <a:buFont typeface="Wingdings" panose="05000000000000000000" pitchFamily="2" charset="2"/>
              <a:buChar char="§"/>
            </a:pPr>
            <a:r>
              <a:rPr lang="en-US" sz="2400" dirty="0">
                <a:solidFill>
                  <a:srgbClr val="004990"/>
                </a:solidFill>
                <a:latin typeface="Franklin Gothic Book" panose="020B0503020102020204" pitchFamily="34" charset="0"/>
              </a:rPr>
              <a:t>Each Appeal Officer will vote on whether to affirm or overturn the challenged decision based on a review of each issue on appeal and upon considering only issues that have been properly appealed under the University’s Title IX Policy.</a:t>
            </a:r>
          </a:p>
          <a:p>
            <a:pPr marL="285750" lvl="2" indent="-285750">
              <a:buFont typeface="Wingdings" panose="05000000000000000000" pitchFamily="2" charset="2"/>
              <a:buChar char="§"/>
            </a:pPr>
            <a:r>
              <a:rPr lang="en-US" sz="2400" dirty="0">
                <a:solidFill>
                  <a:srgbClr val="004990"/>
                </a:solidFill>
                <a:latin typeface="Franklin Gothic Book" panose="020B0503020102020204" pitchFamily="34" charset="0"/>
              </a:rPr>
              <a:t>The Appeal Officer chairing the appeal panel will issue a written decision based on the majority vote of the Appeal Officers.</a:t>
            </a:r>
            <a:endParaRPr lang="en-US" sz="2400" dirty="0">
              <a:latin typeface="Franklin Gothic Book" panose="020B0503020102020204" pitchFamily="34" charset="0"/>
            </a:endParaRPr>
          </a:p>
          <a:p>
            <a:pPr lvl="2">
              <a:buFont typeface="Wingdings"/>
              <a:buChar char="§"/>
            </a:pPr>
            <a:endParaRPr lang="en-US" dirty="0">
              <a:solidFill>
                <a:srgbClr val="004990"/>
              </a:solidFill>
              <a:latin typeface="Franklin Gothic Book" panose="020B0503020102020204" pitchFamily="34" charset="0"/>
            </a:endParaRPr>
          </a:p>
        </p:txBody>
      </p:sp>
    </p:spTree>
    <p:extLst>
      <p:ext uri="{BB962C8B-B14F-4D97-AF65-F5344CB8AC3E}">
        <p14:creationId xmlns:p14="http://schemas.microsoft.com/office/powerpoint/2010/main" val="32372699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72341-61FE-7653-D348-A7B664D057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F5E75E-C04F-9F4F-E5E1-581883EB4763}"/>
              </a:ext>
            </a:extLst>
          </p:cNvPr>
          <p:cNvSpPr>
            <a:spLocks noGrp="1"/>
          </p:cNvSpPr>
          <p:nvPr>
            <p:ph type="title"/>
          </p:nvPr>
        </p:nvSpPr>
        <p:spPr>
          <a:xfrm>
            <a:off x="-432816" y="137373"/>
            <a:ext cx="13057632" cy="1325563"/>
          </a:xfrm>
        </p:spPr>
        <p:txBody>
          <a:bodyPr>
            <a:normAutofit/>
          </a:bodyPr>
          <a:lstStyle/>
          <a:p>
            <a:pPr algn="ctr"/>
            <a:r>
              <a:rPr lang="en-US" sz="4800" dirty="0">
                <a:solidFill>
                  <a:srgbClr val="3A4E84"/>
                </a:solidFill>
                <a:latin typeface="Franklin Gothic Medium" panose="020B0603020102020204" pitchFamily="34" charset="0"/>
              </a:rPr>
              <a:t>APPEAL OFFICERS</a:t>
            </a:r>
          </a:p>
        </p:txBody>
      </p:sp>
      <p:sp>
        <p:nvSpPr>
          <p:cNvPr id="5" name="TextBox 4">
            <a:extLst>
              <a:ext uri="{FF2B5EF4-FFF2-40B4-BE49-F238E27FC236}">
                <a16:creationId xmlns:a16="http://schemas.microsoft.com/office/drawing/2014/main" id="{986314BC-155A-8062-A50A-58362E4C2A6D}"/>
              </a:ext>
            </a:extLst>
          </p:cNvPr>
          <p:cNvSpPr txBox="1"/>
          <p:nvPr/>
        </p:nvSpPr>
        <p:spPr>
          <a:xfrm>
            <a:off x="801624" y="1462936"/>
            <a:ext cx="10588752" cy="5078313"/>
          </a:xfrm>
          <a:prstGeom prst="rect">
            <a:avLst/>
          </a:prstGeom>
          <a:noFill/>
        </p:spPr>
        <p:txBody>
          <a:bodyPr wrap="square" rtlCol="0">
            <a:spAutoFit/>
          </a:bodyPr>
          <a:lstStyle/>
          <a:p>
            <a:r>
              <a:rPr lang="en-US" sz="3600" dirty="0">
                <a:solidFill>
                  <a:srgbClr val="004990"/>
                </a:solidFill>
                <a:latin typeface="Franklin Gothic Book" panose="020B0503020102020204" pitchFamily="34" charset="0"/>
              </a:rPr>
              <a:t>Appeal Officers will apply the preponderance of evidence standard in deciding an appeal and will decide the outcome of the appeal by majority vote.  </a:t>
            </a:r>
          </a:p>
          <a:p>
            <a:r>
              <a:rPr lang="en-US" sz="3600" dirty="0">
                <a:solidFill>
                  <a:srgbClr val="004990"/>
                </a:solidFill>
                <a:latin typeface="Franklin Gothic Book" panose="020B0503020102020204" pitchFamily="34" charset="0"/>
              </a:rPr>
              <a:t>In instances where a total of three individuals are not available to serve as Appeal Officers, the University will appoint a single Appeal Officer to decide the outcome of an appeal, and such person’s decision shall be final.  </a:t>
            </a:r>
          </a:p>
          <a:p>
            <a:pPr>
              <a:buFont typeface="Wingdings"/>
              <a:buChar char="§"/>
            </a:pPr>
            <a:endParaRPr lang="en-US" dirty="0">
              <a:solidFill>
                <a:srgbClr val="004990"/>
              </a:solidFill>
              <a:latin typeface="Franklin Gothic Book" panose="020B0503020102020204" pitchFamily="34" charset="0"/>
            </a:endParaRPr>
          </a:p>
          <a:p>
            <a:pPr lvl="2">
              <a:buFont typeface="Wingdings"/>
              <a:buChar char="§"/>
            </a:pPr>
            <a:endParaRPr lang="en-US" dirty="0">
              <a:solidFill>
                <a:srgbClr val="004990"/>
              </a:solidFill>
              <a:latin typeface="Franklin Gothic Book" panose="020B0503020102020204" pitchFamily="34" charset="0"/>
            </a:endParaRPr>
          </a:p>
        </p:txBody>
      </p:sp>
    </p:spTree>
    <p:extLst>
      <p:ext uri="{BB962C8B-B14F-4D97-AF65-F5344CB8AC3E}">
        <p14:creationId xmlns:p14="http://schemas.microsoft.com/office/powerpoint/2010/main" val="41974426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A2A80-A6A0-6EA3-A779-92057E8F9A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94AC00-840C-9B03-B673-3F46DE7819EA}"/>
              </a:ext>
            </a:extLst>
          </p:cNvPr>
          <p:cNvSpPr>
            <a:spLocks noGrp="1"/>
          </p:cNvSpPr>
          <p:nvPr>
            <p:ph type="title"/>
          </p:nvPr>
        </p:nvSpPr>
        <p:spPr>
          <a:xfrm>
            <a:off x="-432816" y="137373"/>
            <a:ext cx="13057632" cy="1325563"/>
          </a:xfrm>
        </p:spPr>
        <p:txBody>
          <a:bodyPr>
            <a:normAutofit/>
          </a:bodyPr>
          <a:lstStyle/>
          <a:p>
            <a:pPr algn="ctr"/>
            <a:r>
              <a:rPr lang="en-US" sz="4800" dirty="0">
                <a:solidFill>
                  <a:srgbClr val="3A4E84"/>
                </a:solidFill>
                <a:latin typeface="Franklin Gothic Medium" panose="020B0603020102020204" pitchFamily="34" charset="0"/>
              </a:rPr>
              <a:t>BRIEFING SCHEDULE AND STANDARDS</a:t>
            </a:r>
          </a:p>
        </p:txBody>
      </p:sp>
      <p:sp>
        <p:nvSpPr>
          <p:cNvPr id="5" name="TextBox 4">
            <a:extLst>
              <a:ext uri="{FF2B5EF4-FFF2-40B4-BE49-F238E27FC236}">
                <a16:creationId xmlns:a16="http://schemas.microsoft.com/office/drawing/2014/main" id="{4485DE0F-9058-92EB-4ABA-6AED509B495C}"/>
              </a:ext>
            </a:extLst>
          </p:cNvPr>
          <p:cNvSpPr txBox="1"/>
          <p:nvPr/>
        </p:nvSpPr>
        <p:spPr>
          <a:xfrm>
            <a:off x="960120" y="1462936"/>
            <a:ext cx="10588752" cy="4647426"/>
          </a:xfrm>
          <a:prstGeom prst="rect">
            <a:avLst/>
          </a:prstGeom>
          <a:noFill/>
        </p:spPr>
        <p:txBody>
          <a:bodyPr wrap="square" rtlCol="0">
            <a:spAutoFit/>
          </a:bodyPr>
          <a:lstStyle/>
          <a:p>
            <a:r>
              <a:rPr lang="en-US" sz="2000" u="sng" dirty="0">
                <a:solidFill>
                  <a:srgbClr val="004990"/>
                </a:solidFill>
                <a:latin typeface="Franklin Gothic Book" panose="020B0503020102020204" pitchFamily="34" charset="0"/>
              </a:rPr>
              <a:t>Briefing Schedule</a:t>
            </a:r>
          </a:p>
          <a:p>
            <a:r>
              <a:rPr lang="en-US" sz="2000" dirty="0">
                <a:solidFill>
                  <a:srgbClr val="004990"/>
                </a:solidFill>
                <a:latin typeface="Franklin Gothic Book" panose="020B0503020102020204" pitchFamily="34" charset="0"/>
              </a:rPr>
              <a:t>Appellate briefs must be submitted:</a:t>
            </a:r>
          </a:p>
          <a:p>
            <a:r>
              <a:rPr lang="en-US" sz="2000" dirty="0">
                <a:solidFill>
                  <a:srgbClr val="004990"/>
                </a:solidFill>
                <a:latin typeface="Franklin Gothic Book" panose="020B0503020102020204" pitchFamily="34" charset="0"/>
              </a:rPr>
              <a:t>to the Title IX Coordinator within </a:t>
            </a:r>
            <a:r>
              <a:rPr lang="en-US" sz="2000" b="1" u="sng" dirty="0">
                <a:solidFill>
                  <a:srgbClr val="004990"/>
                </a:solidFill>
                <a:latin typeface="Franklin Gothic Book" panose="020B0503020102020204" pitchFamily="34" charset="0"/>
              </a:rPr>
              <a:t>10 calendar days </a:t>
            </a:r>
            <a:r>
              <a:rPr lang="en-US" sz="2000" dirty="0">
                <a:solidFill>
                  <a:srgbClr val="004990"/>
                </a:solidFill>
                <a:latin typeface="Franklin Gothic Book" panose="020B0503020102020204" pitchFamily="34" charset="0"/>
              </a:rPr>
              <a:t>following the notice/decision date;  </a:t>
            </a:r>
          </a:p>
          <a:p>
            <a:r>
              <a:rPr lang="en-US" sz="2000" dirty="0">
                <a:solidFill>
                  <a:srgbClr val="004990"/>
                </a:solidFill>
                <a:latin typeface="Franklin Gothic Book" panose="020B0503020102020204" pitchFamily="34" charset="0"/>
              </a:rPr>
              <a:t>in MS Word format;</a:t>
            </a:r>
          </a:p>
          <a:p>
            <a:r>
              <a:rPr lang="en-US" sz="2000" dirty="0">
                <a:solidFill>
                  <a:srgbClr val="004990"/>
                </a:solidFill>
                <a:latin typeface="Franklin Gothic Book" panose="020B0503020102020204" pitchFamily="34" charset="0"/>
              </a:rPr>
              <a:t>electronically (via email) to the Title IX Coordinator. </a:t>
            </a:r>
          </a:p>
          <a:p>
            <a:r>
              <a:rPr lang="en-US" sz="2000" dirty="0">
                <a:solidFill>
                  <a:srgbClr val="004990"/>
                </a:solidFill>
                <a:latin typeface="Franklin Gothic Book" panose="020B0503020102020204" pitchFamily="34" charset="0"/>
              </a:rPr>
              <a:t>The Appeal Officer presiding over the case may grant an extension of time to submit such briefing.  </a:t>
            </a:r>
          </a:p>
          <a:p>
            <a:endParaRPr lang="en-US" sz="2000" dirty="0">
              <a:solidFill>
                <a:srgbClr val="004990"/>
              </a:solidFill>
              <a:latin typeface="Franklin Gothic Book" panose="020B0503020102020204" pitchFamily="34" charset="0"/>
            </a:endParaRPr>
          </a:p>
          <a:p>
            <a:r>
              <a:rPr lang="en-US" sz="2000" u="sng" dirty="0">
                <a:solidFill>
                  <a:srgbClr val="004990"/>
                </a:solidFill>
                <a:latin typeface="Franklin Gothic Book" panose="020B0503020102020204" pitchFamily="34" charset="0"/>
              </a:rPr>
              <a:t>Briefing Standards</a:t>
            </a:r>
          </a:p>
          <a:p>
            <a:r>
              <a:rPr lang="en-US" sz="2000" dirty="0">
                <a:solidFill>
                  <a:srgbClr val="004990"/>
                </a:solidFill>
                <a:latin typeface="Franklin Gothic Book" panose="020B0503020102020204" pitchFamily="34" charset="0"/>
              </a:rPr>
              <a:t>Appellate briefs should:</a:t>
            </a:r>
          </a:p>
          <a:p>
            <a:r>
              <a:rPr lang="en-US" sz="2000" dirty="0">
                <a:solidFill>
                  <a:srgbClr val="004990"/>
                </a:solidFill>
                <a:latin typeface="Franklin Gothic Book" panose="020B0503020102020204" pitchFamily="34" charset="0"/>
              </a:rPr>
              <a:t>take the form of </a:t>
            </a:r>
            <a:r>
              <a:rPr lang="x-none" sz="2000" dirty="0">
                <a:solidFill>
                  <a:srgbClr val="004990"/>
                </a:solidFill>
                <a:latin typeface="Franklin Gothic Book" panose="020B0503020102020204" pitchFamily="34" charset="0"/>
              </a:rPr>
              <a:t>a written statement in support of, or challenging, the outcome</a:t>
            </a:r>
            <a:r>
              <a:rPr lang="en-US" sz="2000" dirty="0">
                <a:solidFill>
                  <a:srgbClr val="004990"/>
                </a:solidFill>
                <a:latin typeface="Franklin Gothic Book" panose="020B0503020102020204" pitchFamily="34" charset="0"/>
              </a:rPr>
              <a:t> of a live-hearing</a:t>
            </a:r>
          </a:p>
          <a:p>
            <a:r>
              <a:rPr lang="en-US" sz="2000" dirty="0">
                <a:solidFill>
                  <a:srgbClr val="004990"/>
                </a:solidFill>
                <a:latin typeface="Franklin Gothic Book" panose="020B0503020102020204" pitchFamily="34" charset="0"/>
              </a:rPr>
              <a:t>NOT exceed 15 pages of double-spaced text (exclusive of any attachments). </a:t>
            </a:r>
          </a:p>
          <a:p>
            <a:r>
              <a:rPr lang="en-US" sz="2000" dirty="0">
                <a:solidFill>
                  <a:srgbClr val="004990"/>
                </a:solidFill>
                <a:latin typeface="Franklin Gothic Book" panose="020B0503020102020204" pitchFamily="34" charset="0"/>
              </a:rPr>
              <a:t>The presiding Appeal Officer has the discretion to extend the page limitation.  </a:t>
            </a:r>
            <a:endParaRPr lang="en-US" sz="2000" dirty="0">
              <a:latin typeface="Franklin Gothic Book" panose="020B0503020102020204" pitchFamily="34" charset="0"/>
            </a:endParaRPr>
          </a:p>
          <a:p>
            <a:pPr>
              <a:buFont typeface="Wingdings"/>
              <a:buChar char="§"/>
            </a:pPr>
            <a:endParaRPr lang="en-US" dirty="0">
              <a:solidFill>
                <a:srgbClr val="004990"/>
              </a:solidFill>
              <a:latin typeface="Franklin Gothic Book" panose="020B0503020102020204" pitchFamily="34" charset="0"/>
            </a:endParaRPr>
          </a:p>
          <a:p>
            <a:pPr lvl="2">
              <a:buFont typeface="Wingdings"/>
              <a:buChar char="§"/>
            </a:pPr>
            <a:endParaRPr lang="en-US" dirty="0">
              <a:solidFill>
                <a:srgbClr val="004990"/>
              </a:solidFill>
              <a:latin typeface="Franklin Gothic Book" panose="020B0503020102020204" pitchFamily="34" charset="0"/>
            </a:endParaRPr>
          </a:p>
        </p:txBody>
      </p:sp>
    </p:spTree>
    <p:extLst>
      <p:ext uri="{BB962C8B-B14F-4D97-AF65-F5344CB8AC3E}">
        <p14:creationId xmlns:p14="http://schemas.microsoft.com/office/powerpoint/2010/main" val="8282695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88CD6-92B0-C658-3C1B-6AAC078C99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91A46C-200B-AEB1-BC21-313D4C16EB35}"/>
              </a:ext>
            </a:extLst>
          </p:cNvPr>
          <p:cNvSpPr>
            <a:spLocks noGrp="1"/>
          </p:cNvSpPr>
          <p:nvPr>
            <p:ph type="title"/>
          </p:nvPr>
        </p:nvSpPr>
        <p:spPr>
          <a:xfrm>
            <a:off x="-432816" y="137373"/>
            <a:ext cx="13057632" cy="1325563"/>
          </a:xfrm>
        </p:spPr>
        <p:txBody>
          <a:bodyPr>
            <a:normAutofit/>
          </a:bodyPr>
          <a:lstStyle/>
          <a:p>
            <a:pPr algn="ctr"/>
            <a:r>
              <a:rPr lang="en-US" sz="4800" dirty="0">
                <a:solidFill>
                  <a:srgbClr val="3A4E84"/>
                </a:solidFill>
                <a:latin typeface="Franklin Gothic Medium" panose="020B0603020102020204" pitchFamily="34" charset="0"/>
              </a:rPr>
              <a:t>DECISION AND FINALITY OF APPEALS</a:t>
            </a:r>
          </a:p>
        </p:txBody>
      </p:sp>
      <p:sp>
        <p:nvSpPr>
          <p:cNvPr id="5" name="TextBox 4">
            <a:extLst>
              <a:ext uri="{FF2B5EF4-FFF2-40B4-BE49-F238E27FC236}">
                <a16:creationId xmlns:a16="http://schemas.microsoft.com/office/drawing/2014/main" id="{5DC8AA1D-B9E1-C293-9215-B1F5C4C1A2A8}"/>
              </a:ext>
            </a:extLst>
          </p:cNvPr>
          <p:cNvSpPr txBox="1"/>
          <p:nvPr/>
        </p:nvSpPr>
        <p:spPr>
          <a:xfrm>
            <a:off x="960120" y="1462936"/>
            <a:ext cx="10588752" cy="4801314"/>
          </a:xfrm>
          <a:prstGeom prst="rect">
            <a:avLst/>
          </a:prstGeom>
          <a:noFill/>
        </p:spPr>
        <p:txBody>
          <a:bodyPr wrap="square" rtlCol="0">
            <a:spAutoFit/>
          </a:bodyPr>
          <a:lstStyle/>
          <a:p>
            <a:r>
              <a:rPr lang="en-US" sz="2400" dirty="0">
                <a:solidFill>
                  <a:srgbClr val="004990"/>
                </a:solidFill>
                <a:latin typeface="Franklin Gothic Book" panose="020B0503020102020204" pitchFamily="34" charset="0"/>
              </a:rPr>
              <a:t>Following the briefing period, the Appeal Officer presiding on the panel will issue a written decision describing the result of the appeal and the rationale for the result.  </a:t>
            </a:r>
          </a:p>
          <a:p>
            <a:endParaRPr lang="en-US" sz="2400" dirty="0">
              <a:solidFill>
                <a:srgbClr val="004990"/>
              </a:solidFill>
              <a:latin typeface="Franklin Gothic Book" panose="020B0503020102020204" pitchFamily="34" charset="0"/>
            </a:endParaRPr>
          </a:p>
          <a:p>
            <a:r>
              <a:rPr lang="en-US" sz="2400" dirty="0">
                <a:solidFill>
                  <a:srgbClr val="004990"/>
                </a:solidFill>
                <a:latin typeface="Franklin Gothic Book" panose="020B0503020102020204" pitchFamily="34" charset="0"/>
              </a:rPr>
              <a:t>The written decision will be provided simultaneously to the parties by the Title IX Coordinator.     </a:t>
            </a:r>
          </a:p>
          <a:p>
            <a:endParaRPr lang="en-US" sz="2400" dirty="0">
              <a:solidFill>
                <a:srgbClr val="004990"/>
              </a:solidFill>
              <a:latin typeface="Franklin Gothic Book" panose="020B0503020102020204" pitchFamily="34" charset="0"/>
            </a:endParaRPr>
          </a:p>
          <a:p>
            <a:r>
              <a:rPr lang="en-US" sz="2400" dirty="0">
                <a:solidFill>
                  <a:srgbClr val="004990"/>
                </a:solidFill>
                <a:latin typeface="Franklin Gothic Book" panose="020B0503020102020204" pitchFamily="34" charset="0"/>
              </a:rPr>
              <a:t>A</a:t>
            </a:r>
            <a:r>
              <a:rPr lang="x-none" sz="2400" dirty="0">
                <a:solidFill>
                  <a:srgbClr val="004990"/>
                </a:solidFill>
                <a:latin typeface="Franklin Gothic Book" panose="020B0503020102020204" pitchFamily="34" charset="0"/>
              </a:rPr>
              <a:t> determination regarding responsibility becomes final either on the date that the recipient provides the parties with the written determination of the result of the appeal, if an appeal is filed, or </a:t>
            </a:r>
            <a:r>
              <a:rPr lang="en-US" sz="2400" dirty="0">
                <a:solidFill>
                  <a:srgbClr val="004990"/>
                </a:solidFill>
                <a:latin typeface="Franklin Gothic Book" panose="020B0503020102020204" pitchFamily="34" charset="0"/>
              </a:rPr>
              <a:t>on the eleventh (11</a:t>
            </a:r>
            <a:r>
              <a:rPr lang="en-US" sz="2400" baseline="30000" dirty="0">
                <a:solidFill>
                  <a:srgbClr val="004990"/>
                </a:solidFill>
                <a:latin typeface="Franklin Gothic Book" panose="020B0503020102020204" pitchFamily="34" charset="0"/>
              </a:rPr>
              <a:t>th</a:t>
            </a:r>
            <a:r>
              <a:rPr lang="en-US" sz="2400" dirty="0">
                <a:solidFill>
                  <a:srgbClr val="004990"/>
                </a:solidFill>
                <a:latin typeface="Franklin Gothic Book" panose="020B0503020102020204" pitchFamily="34" charset="0"/>
              </a:rPr>
              <a:t>) calendar day following the University’s provision of the written determination to the parties (if no appeal is filed by either party during the 10-day period for filing an appeal).  </a:t>
            </a:r>
          </a:p>
          <a:p>
            <a:pPr lvl="2">
              <a:buFont typeface="Wingdings"/>
              <a:buChar char="§"/>
            </a:pPr>
            <a:endParaRPr lang="en-US" dirty="0">
              <a:solidFill>
                <a:srgbClr val="004990"/>
              </a:solidFill>
              <a:latin typeface="Franklin Gothic Book" panose="020B0503020102020204" pitchFamily="34" charset="0"/>
            </a:endParaRPr>
          </a:p>
        </p:txBody>
      </p:sp>
    </p:spTree>
    <p:extLst>
      <p:ext uri="{BB962C8B-B14F-4D97-AF65-F5344CB8AC3E}">
        <p14:creationId xmlns:p14="http://schemas.microsoft.com/office/powerpoint/2010/main" val="23715915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AB88F-718B-55FA-C8E4-9C0D9FC0CE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F7ED08-2CEA-2336-8532-458707AEB982}"/>
              </a:ext>
            </a:extLst>
          </p:cNvPr>
          <p:cNvSpPr>
            <a:spLocks noGrp="1"/>
          </p:cNvSpPr>
          <p:nvPr>
            <p:ph type="title"/>
          </p:nvPr>
        </p:nvSpPr>
        <p:spPr>
          <a:xfrm>
            <a:off x="-432816" y="137373"/>
            <a:ext cx="13057632" cy="1325563"/>
          </a:xfrm>
        </p:spPr>
        <p:txBody>
          <a:bodyPr>
            <a:normAutofit/>
          </a:bodyPr>
          <a:lstStyle/>
          <a:p>
            <a:pPr algn="ctr"/>
            <a:r>
              <a:rPr lang="en-US" sz="4800" dirty="0">
                <a:solidFill>
                  <a:srgbClr val="3A4E84"/>
                </a:solidFill>
                <a:latin typeface="Franklin Gothic Medium" panose="020B0603020102020204" pitchFamily="34" charset="0"/>
              </a:rPr>
              <a:t>TITLE IX—INFORMAL RESOLUTION</a:t>
            </a:r>
          </a:p>
        </p:txBody>
      </p:sp>
      <p:sp>
        <p:nvSpPr>
          <p:cNvPr id="5" name="TextBox 4">
            <a:extLst>
              <a:ext uri="{FF2B5EF4-FFF2-40B4-BE49-F238E27FC236}">
                <a16:creationId xmlns:a16="http://schemas.microsoft.com/office/drawing/2014/main" id="{1BC691EB-FB2F-1AF7-CC38-9A2424C27380}"/>
              </a:ext>
            </a:extLst>
          </p:cNvPr>
          <p:cNvSpPr txBox="1"/>
          <p:nvPr/>
        </p:nvSpPr>
        <p:spPr>
          <a:xfrm>
            <a:off x="960120" y="1462936"/>
            <a:ext cx="10588752" cy="4801314"/>
          </a:xfrm>
          <a:prstGeom prst="rect">
            <a:avLst/>
          </a:prstGeom>
          <a:noFill/>
        </p:spPr>
        <p:txBody>
          <a:bodyPr wrap="square" rtlCol="0">
            <a:spAutoFit/>
          </a:bodyPr>
          <a:lstStyle/>
          <a:p>
            <a:pPr marL="0" lvl="2" indent="0">
              <a:buNone/>
            </a:pPr>
            <a:r>
              <a:rPr lang="en-US" sz="3200" dirty="0">
                <a:solidFill>
                  <a:srgbClr val="004990"/>
                </a:solidFill>
                <a:latin typeface="Franklin Gothic Book" panose="020B0503020102020204" pitchFamily="34" charset="0"/>
              </a:rPr>
              <a:t>Permissible only after a formal complaint is filed </a:t>
            </a:r>
          </a:p>
          <a:p>
            <a:pPr marL="465138" lvl="3">
              <a:buFont typeface="Wingdings"/>
              <a:buChar char="§"/>
            </a:pPr>
            <a:r>
              <a:rPr lang="en-US" sz="3200" dirty="0">
                <a:solidFill>
                  <a:srgbClr val="004990"/>
                </a:solidFill>
                <a:latin typeface="Franklin Gothic Book" panose="020B0503020102020204" pitchFamily="34" charset="0"/>
              </a:rPr>
              <a:t> Parties must provide voluntary, written consent after receiving detailed notice of allegations and explanation of informal resolution process </a:t>
            </a:r>
          </a:p>
          <a:p>
            <a:pPr marL="465138" lvl="3">
              <a:buFont typeface="Wingdings"/>
              <a:buChar char="§"/>
            </a:pPr>
            <a:r>
              <a:rPr lang="en-US" sz="3200" dirty="0">
                <a:solidFill>
                  <a:srgbClr val="004990"/>
                </a:solidFill>
                <a:latin typeface="Franklin Gothic Book" panose="020B0503020102020204" pitchFamily="34" charset="0"/>
              </a:rPr>
              <a:t> Students cannot be compelled to agree to informal resolution as a condition of enrollment </a:t>
            </a:r>
            <a:endParaRPr lang="en-US" sz="3200" dirty="0">
              <a:solidFill>
                <a:srgbClr val="7F7F7F"/>
              </a:solidFill>
              <a:latin typeface="Franklin Gothic Book" panose="020B0503020102020204" pitchFamily="34" charset="0"/>
            </a:endParaRPr>
          </a:p>
          <a:p>
            <a:pPr marL="465138" lvl="3">
              <a:buFont typeface="Wingdings"/>
              <a:buChar char="§"/>
            </a:pPr>
            <a:r>
              <a:rPr lang="en-US" sz="3200" dirty="0">
                <a:solidFill>
                  <a:srgbClr val="004990"/>
                </a:solidFill>
                <a:latin typeface="Franklin Gothic Book" panose="020B0503020102020204" pitchFamily="34" charset="0"/>
              </a:rPr>
              <a:t> Informal resolution is never permitted in instances in which a University employee is accused of sexually harassed a student</a:t>
            </a:r>
            <a:endParaRPr lang="en-US" sz="3200" dirty="0">
              <a:latin typeface="Franklin Gothic Book" panose="020B0503020102020204" pitchFamily="34" charset="0"/>
            </a:endParaRPr>
          </a:p>
          <a:p>
            <a:pPr lvl="2">
              <a:buFont typeface="Wingdings"/>
              <a:buChar char="§"/>
            </a:pPr>
            <a:endParaRPr lang="en-US" dirty="0">
              <a:solidFill>
                <a:srgbClr val="004990"/>
              </a:solidFill>
              <a:latin typeface="Franklin Gothic Book" panose="020B0503020102020204" pitchFamily="34" charset="0"/>
            </a:endParaRPr>
          </a:p>
        </p:txBody>
      </p:sp>
    </p:spTree>
    <p:extLst>
      <p:ext uri="{BB962C8B-B14F-4D97-AF65-F5344CB8AC3E}">
        <p14:creationId xmlns:p14="http://schemas.microsoft.com/office/powerpoint/2010/main" val="313747052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55E9F-9018-24F8-D8E7-E6BFEA1179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A9E59D-67D1-9314-3829-0C72CC01246C}"/>
              </a:ext>
            </a:extLst>
          </p:cNvPr>
          <p:cNvSpPr>
            <a:spLocks noGrp="1"/>
          </p:cNvSpPr>
          <p:nvPr>
            <p:ph type="title"/>
          </p:nvPr>
        </p:nvSpPr>
        <p:spPr>
          <a:xfrm>
            <a:off x="-432816" y="137373"/>
            <a:ext cx="13057632" cy="1325563"/>
          </a:xfrm>
        </p:spPr>
        <p:txBody>
          <a:bodyPr>
            <a:normAutofit/>
          </a:bodyPr>
          <a:lstStyle/>
          <a:p>
            <a:pPr algn="ctr"/>
            <a:r>
              <a:rPr lang="en-US" sz="4800" dirty="0">
                <a:solidFill>
                  <a:srgbClr val="3A4E84"/>
                </a:solidFill>
                <a:latin typeface="Franklin Gothic Medium" panose="020B0603020102020204" pitchFamily="34" charset="0"/>
              </a:rPr>
              <a:t>INFORMAL RESOLUTION PROCEDURES</a:t>
            </a:r>
          </a:p>
        </p:txBody>
      </p:sp>
      <p:sp>
        <p:nvSpPr>
          <p:cNvPr id="5" name="TextBox 4">
            <a:extLst>
              <a:ext uri="{FF2B5EF4-FFF2-40B4-BE49-F238E27FC236}">
                <a16:creationId xmlns:a16="http://schemas.microsoft.com/office/drawing/2014/main" id="{F969566A-AEEC-8399-AE00-4678E059D348}"/>
              </a:ext>
            </a:extLst>
          </p:cNvPr>
          <p:cNvSpPr txBox="1"/>
          <p:nvPr/>
        </p:nvSpPr>
        <p:spPr>
          <a:xfrm>
            <a:off x="935736" y="1060600"/>
            <a:ext cx="10588752" cy="5539978"/>
          </a:xfrm>
          <a:prstGeom prst="rect">
            <a:avLst/>
          </a:prstGeom>
          <a:noFill/>
        </p:spPr>
        <p:txBody>
          <a:bodyPr wrap="square" rtlCol="0">
            <a:spAutoFit/>
          </a:bodyPr>
          <a:lstStyle/>
          <a:p>
            <a:pPr marL="0" lvl="2" indent="0">
              <a:buNone/>
            </a:pPr>
            <a:r>
              <a:rPr lang="en-US" sz="2800" b="1" u="sng" dirty="0">
                <a:solidFill>
                  <a:srgbClr val="004990"/>
                </a:solidFill>
                <a:latin typeface="Franklin Gothic Book" panose="020B0503020102020204" pitchFamily="34" charset="0"/>
              </a:rPr>
              <a:t>Procedures for Informal Resolution</a:t>
            </a:r>
          </a:p>
          <a:p>
            <a:pPr marL="342900" lvl="2" indent="-342900"/>
            <a:r>
              <a:rPr lang="en-US" sz="2800" dirty="0">
                <a:solidFill>
                  <a:srgbClr val="004990"/>
                </a:solidFill>
                <a:latin typeface="Franklin Gothic Book" panose="020B0503020102020204" pitchFamily="34" charset="0"/>
              </a:rPr>
              <a:t>The University (via the Title IX Coordinator) will facilitate the informal resolution process with the consent of the parties. </a:t>
            </a:r>
          </a:p>
          <a:p>
            <a:pPr marL="342900" lvl="2" indent="-342900"/>
            <a:r>
              <a:rPr lang="en-US" sz="2800" dirty="0">
                <a:solidFill>
                  <a:srgbClr val="004990"/>
                </a:solidFill>
                <a:latin typeface="Franklin Gothic Book" panose="020B0503020102020204" pitchFamily="34" charset="0"/>
              </a:rPr>
              <a:t>An informal resolution process can occur at any time prior to reaching a determination regarding responsibility. </a:t>
            </a:r>
          </a:p>
          <a:p>
            <a:pPr marL="342900" lvl="2" indent="-342900"/>
            <a:r>
              <a:rPr lang="en-US" sz="2800" dirty="0">
                <a:solidFill>
                  <a:srgbClr val="004990"/>
                </a:solidFill>
                <a:latin typeface="Franklin Gothic Book" panose="020B0503020102020204" pitchFamily="34" charset="0"/>
              </a:rPr>
              <a:t>If a formal complaint is resolved through an informal resolution process, the parties will be prevented from resuming a formal complaint arising from the same allegations that were included in the resolved formal complaint. </a:t>
            </a:r>
          </a:p>
          <a:p>
            <a:pPr marL="342900" lvl="2" indent="-342900"/>
            <a:r>
              <a:rPr lang="en-US" sz="2800" dirty="0">
                <a:solidFill>
                  <a:srgbClr val="004990"/>
                </a:solidFill>
                <a:latin typeface="Franklin Gothic Book" panose="020B0503020102020204" pitchFamily="34" charset="0"/>
              </a:rPr>
              <a:t>If a party chooses to withdraw from an informal resolution process at any time prior to a resolution being reached, the formal complaint shall return to the grievance process. </a:t>
            </a:r>
          </a:p>
          <a:p>
            <a:pPr lvl="2">
              <a:buFont typeface="Wingdings"/>
              <a:buChar char="§"/>
            </a:pPr>
            <a:endParaRPr lang="en-US" dirty="0">
              <a:solidFill>
                <a:srgbClr val="004990"/>
              </a:solidFill>
              <a:latin typeface="Franklin Gothic Book" panose="020B0503020102020204" pitchFamily="34" charset="0"/>
            </a:endParaRPr>
          </a:p>
        </p:txBody>
      </p:sp>
    </p:spTree>
    <p:extLst>
      <p:ext uri="{BB962C8B-B14F-4D97-AF65-F5344CB8AC3E}">
        <p14:creationId xmlns:p14="http://schemas.microsoft.com/office/powerpoint/2010/main" val="815922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83A7C-C7F0-6BAE-B724-9441C607B0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7DBE5F-DC48-FD6C-6310-D97DBFCD5F68}"/>
              </a:ext>
            </a:extLst>
          </p:cNvPr>
          <p:cNvSpPr>
            <a:spLocks noGrp="1"/>
          </p:cNvSpPr>
          <p:nvPr>
            <p:ph type="title"/>
          </p:nvPr>
        </p:nvSpPr>
        <p:spPr>
          <a:xfrm>
            <a:off x="1132332" y="503850"/>
            <a:ext cx="10515600" cy="1325563"/>
          </a:xfrm>
        </p:spPr>
        <p:txBody>
          <a:bodyPr>
            <a:normAutofit/>
          </a:bodyPr>
          <a:lstStyle/>
          <a:p>
            <a:r>
              <a:rPr lang="en-US" sz="3600" dirty="0">
                <a:solidFill>
                  <a:srgbClr val="3A4E84"/>
                </a:solidFill>
                <a:latin typeface="Franklin Gothic Medium" panose="020B0603020102020204" pitchFamily="34" charset="0"/>
              </a:rPr>
              <a:t>DEFINITION OF SEXUAL HARASSMENT (continued)</a:t>
            </a:r>
            <a:endParaRPr lang="en-US" sz="3600" dirty="0">
              <a:solidFill>
                <a:srgbClr val="3A4E84"/>
              </a:solidFill>
            </a:endParaRPr>
          </a:p>
        </p:txBody>
      </p:sp>
      <p:sp>
        <p:nvSpPr>
          <p:cNvPr id="3" name="TextBox 2">
            <a:extLst>
              <a:ext uri="{FF2B5EF4-FFF2-40B4-BE49-F238E27FC236}">
                <a16:creationId xmlns:a16="http://schemas.microsoft.com/office/drawing/2014/main" id="{E15E7C55-8D3D-26A9-3374-72ECADA579F6}"/>
              </a:ext>
            </a:extLst>
          </p:cNvPr>
          <p:cNvSpPr txBox="1"/>
          <p:nvPr/>
        </p:nvSpPr>
        <p:spPr>
          <a:xfrm>
            <a:off x="1132332" y="1829413"/>
            <a:ext cx="9927336" cy="3970318"/>
          </a:xfrm>
          <a:prstGeom prst="rect">
            <a:avLst/>
          </a:prstGeom>
          <a:noFill/>
        </p:spPr>
        <p:txBody>
          <a:bodyPr wrap="square" rtlCol="0">
            <a:spAutoFit/>
          </a:bodyPr>
          <a:lstStyle/>
          <a:p>
            <a:pPr fontAlgn="base"/>
            <a:r>
              <a:rPr lang="en-US" sz="2800" dirty="0">
                <a:solidFill>
                  <a:srgbClr val="004990"/>
                </a:solidFill>
                <a:latin typeface="Franklin Gothic Book"/>
              </a:rPr>
              <a:t>Sexual Harassment:</a:t>
            </a:r>
          </a:p>
          <a:p>
            <a:pPr fontAlgn="base"/>
            <a:endParaRPr lang="en-US" sz="2800" dirty="0">
              <a:solidFill>
                <a:srgbClr val="004990"/>
              </a:solidFill>
              <a:latin typeface="Franklin Gothic Book"/>
            </a:endParaRPr>
          </a:p>
          <a:p>
            <a:pPr fontAlgn="base">
              <a:buFont typeface="Wingdings" panose="05000000000000000000" pitchFamily="2" charset="2"/>
              <a:buChar char="§"/>
            </a:pPr>
            <a:r>
              <a:rPr lang="en-US" sz="2800" dirty="0">
                <a:solidFill>
                  <a:srgbClr val="004990"/>
                </a:solidFill>
                <a:latin typeface="Franklin Gothic Book"/>
              </a:rPr>
              <a:t>Includes “</a:t>
            </a:r>
            <a:r>
              <a:rPr lang="en-US" sz="2800" b="1" dirty="0">
                <a:solidFill>
                  <a:srgbClr val="004990"/>
                </a:solidFill>
                <a:latin typeface="Franklin Gothic Book"/>
              </a:rPr>
              <a:t>gender harassment</a:t>
            </a:r>
            <a:r>
              <a:rPr lang="en-US" sz="2800" dirty="0">
                <a:solidFill>
                  <a:srgbClr val="004990"/>
                </a:solidFill>
                <a:latin typeface="Franklin Gothic Book"/>
              </a:rPr>
              <a:t>” and “</a:t>
            </a:r>
            <a:r>
              <a:rPr lang="en-US" sz="2800" b="1" dirty="0">
                <a:solidFill>
                  <a:srgbClr val="004990"/>
                </a:solidFill>
                <a:latin typeface="Franklin Gothic Book"/>
              </a:rPr>
              <a:t>unwanted sexual attention</a:t>
            </a:r>
            <a:r>
              <a:rPr lang="en-US" sz="2800" dirty="0">
                <a:solidFill>
                  <a:srgbClr val="004990"/>
                </a:solidFill>
                <a:latin typeface="Franklin Gothic Book"/>
              </a:rPr>
              <a:t>” (assuming it is sufficiently severe, pervasive and objectively offensive). </a:t>
            </a:r>
          </a:p>
          <a:p>
            <a:pPr fontAlgn="base"/>
            <a:endParaRPr lang="en-US" sz="2800" dirty="0">
              <a:solidFill>
                <a:srgbClr val="004990"/>
              </a:solidFill>
              <a:latin typeface="Franklin Gothic Book"/>
            </a:endParaRPr>
          </a:p>
          <a:p>
            <a:pPr fontAlgn="base">
              <a:buFont typeface="Wingdings" panose="05000000000000000000" pitchFamily="2" charset="2"/>
              <a:buChar char="§"/>
            </a:pPr>
            <a:r>
              <a:rPr lang="en-US" sz="2800" dirty="0">
                <a:solidFill>
                  <a:srgbClr val="004990"/>
                </a:solidFill>
                <a:latin typeface="Franklin Gothic Book"/>
              </a:rPr>
              <a:t>Applies equally to all persons, regardless of sexual orientation or gender identity. </a:t>
            </a:r>
          </a:p>
          <a:p>
            <a:pPr fontAlgn="base"/>
            <a:endParaRPr lang="en-US" sz="2800" i="1" dirty="0">
              <a:solidFill>
                <a:srgbClr val="004990"/>
              </a:solidFill>
              <a:latin typeface="Franklin Gothic Book"/>
            </a:endParaRPr>
          </a:p>
        </p:txBody>
      </p:sp>
    </p:spTree>
    <p:extLst>
      <p:ext uri="{BB962C8B-B14F-4D97-AF65-F5344CB8AC3E}">
        <p14:creationId xmlns:p14="http://schemas.microsoft.com/office/powerpoint/2010/main" val="15129178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12682-FE64-DA2B-EAB3-601FB885CA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C76F73-AD87-F85E-2DF3-E8A8644029C8}"/>
              </a:ext>
            </a:extLst>
          </p:cNvPr>
          <p:cNvSpPr>
            <a:spLocks noGrp="1"/>
          </p:cNvSpPr>
          <p:nvPr>
            <p:ph type="title"/>
          </p:nvPr>
        </p:nvSpPr>
        <p:spPr>
          <a:xfrm>
            <a:off x="-432816" y="137373"/>
            <a:ext cx="13057632" cy="1325563"/>
          </a:xfrm>
        </p:spPr>
        <p:txBody>
          <a:bodyPr>
            <a:normAutofit/>
          </a:bodyPr>
          <a:lstStyle/>
          <a:p>
            <a:pPr algn="ctr"/>
            <a:r>
              <a:rPr lang="en-US" sz="4800" dirty="0">
                <a:solidFill>
                  <a:srgbClr val="3A4E84"/>
                </a:solidFill>
                <a:latin typeface="Franklin Gothic Medium" panose="020B0603020102020204" pitchFamily="34" charset="0"/>
              </a:rPr>
              <a:t>CONFIDENTIALITY</a:t>
            </a:r>
          </a:p>
        </p:txBody>
      </p:sp>
      <p:sp>
        <p:nvSpPr>
          <p:cNvPr id="5" name="TextBox 4">
            <a:extLst>
              <a:ext uri="{FF2B5EF4-FFF2-40B4-BE49-F238E27FC236}">
                <a16:creationId xmlns:a16="http://schemas.microsoft.com/office/drawing/2014/main" id="{02F7C883-B8AC-BFB1-1943-255CCA99C322}"/>
              </a:ext>
            </a:extLst>
          </p:cNvPr>
          <p:cNvSpPr txBox="1"/>
          <p:nvPr/>
        </p:nvSpPr>
        <p:spPr>
          <a:xfrm>
            <a:off x="935736" y="1060600"/>
            <a:ext cx="10588752" cy="5355312"/>
          </a:xfrm>
          <a:prstGeom prst="rect">
            <a:avLst/>
          </a:prstGeom>
          <a:noFill/>
        </p:spPr>
        <p:txBody>
          <a:bodyPr wrap="square" rtlCol="0">
            <a:spAutoFit/>
          </a:bodyPr>
          <a:lstStyle/>
          <a:p>
            <a:pPr fontAlgn="base">
              <a:buFont typeface="Wingdings"/>
              <a:buChar char="§"/>
            </a:pPr>
            <a:r>
              <a:rPr lang="en-US" sz="3600" dirty="0">
                <a:solidFill>
                  <a:srgbClr val="004990"/>
                </a:solidFill>
                <a:latin typeface="Franklin Gothic Book"/>
              </a:rPr>
              <a:t>Except where required otherwise by law or to carry out a grievance procedure or grievance process under Webster University’s Title IX Policy, those holding roles in the Title IX process must maintain strict confidentiality regarding Title IX cases.</a:t>
            </a:r>
          </a:p>
          <a:p>
            <a:pPr fontAlgn="base">
              <a:buFont typeface="Wingdings"/>
              <a:buChar char="§"/>
            </a:pPr>
            <a:r>
              <a:rPr lang="en-US" sz="3600" dirty="0">
                <a:solidFill>
                  <a:srgbClr val="004990"/>
                </a:solidFill>
                <a:latin typeface="Franklin Gothic Book"/>
              </a:rPr>
              <a:t>This includes: ​</a:t>
            </a:r>
            <a:endParaRPr lang="en-US" sz="3600" dirty="0"/>
          </a:p>
          <a:p>
            <a:pPr lvl="1" fontAlgn="base">
              <a:buFont typeface="Courier New"/>
              <a:buChar char="o"/>
            </a:pPr>
            <a:r>
              <a:rPr lang="en-US" sz="3600" dirty="0">
                <a:solidFill>
                  <a:srgbClr val="004990"/>
                </a:solidFill>
                <a:latin typeface="Franklin Gothic Book"/>
              </a:rPr>
              <a:t>Names​</a:t>
            </a:r>
          </a:p>
          <a:p>
            <a:pPr lvl="1" fontAlgn="base">
              <a:buFont typeface="Courier New"/>
              <a:buChar char="o"/>
            </a:pPr>
            <a:r>
              <a:rPr lang="en-US" sz="3600" dirty="0">
                <a:solidFill>
                  <a:srgbClr val="004990"/>
                </a:solidFill>
                <a:latin typeface="Franklin Gothic Book"/>
              </a:rPr>
              <a:t>Details​</a:t>
            </a:r>
          </a:p>
          <a:p>
            <a:pPr lvl="1" fontAlgn="base">
              <a:buFont typeface="Courier New"/>
              <a:buChar char="o"/>
            </a:pPr>
            <a:r>
              <a:rPr lang="en-US" sz="3600" dirty="0">
                <a:solidFill>
                  <a:srgbClr val="004990"/>
                </a:solidFill>
                <a:latin typeface="Franklin Gothic Book"/>
              </a:rPr>
              <a:t>References to hearing and/or incident​</a:t>
            </a:r>
          </a:p>
          <a:p>
            <a:pPr lvl="2">
              <a:buFont typeface="Wingdings"/>
              <a:buChar char="§"/>
            </a:pPr>
            <a:endParaRPr lang="en-US" dirty="0">
              <a:solidFill>
                <a:srgbClr val="004990"/>
              </a:solidFill>
              <a:latin typeface="Franklin Gothic Book" panose="020B0503020102020204" pitchFamily="34" charset="0"/>
            </a:endParaRPr>
          </a:p>
        </p:txBody>
      </p:sp>
    </p:spTree>
    <p:extLst>
      <p:ext uri="{BB962C8B-B14F-4D97-AF65-F5344CB8AC3E}">
        <p14:creationId xmlns:p14="http://schemas.microsoft.com/office/powerpoint/2010/main" val="32445155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C26BD-71E8-88E1-A87A-65C6DA1457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048EAD-4265-8BB7-2EB6-B673B4D6E731}"/>
              </a:ext>
            </a:extLst>
          </p:cNvPr>
          <p:cNvSpPr>
            <a:spLocks noGrp="1"/>
          </p:cNvSpPr>
          <p:nvPr>
            <p:ph type="title"/>
          </p:nvPr>
        </p:nvSpPr>
        <p:spPr>
          <a:xfrm>
            <a:off x="-432816" y="137373"/>
            <a:ext cx="13057632" cy="1325563"/>
          </a:xfrm>
        </p:spPr>
        <p:txBody>
          <a:bodyPr>
            <a:normAutofit/>
          </a:bodyPr>
          <a:lstStyle/>
          <a:p>
            <a:pPr algn="ctr"/>
            <a:r>
              <a:rPr lang="en-US" sz="4800" dirty="0">
                <a:solidFill>
                  <a:srgbClr val="3A4E84"/>
                </a:solidFill>
                <a:latin typeface="Franklin Gothic Medium" panose="020B0603020102020204" pitchFamily="34" charset="0"/>
              </a:rPr>
              <a:t>RETALIATION</a:t>
            </a:r>
          </a:p>
        </p:txBody>
      </p:sp>
      <p:sp>
        <p:nvSpPr>
          <p:cNvPr id="5" name="TextBox 4">
            <a:extLst>
              <a:ext uri="{FF2B5EF4-FFF2-40B4-BE49-F238E27FC236}">
                <a16:creationId xmlns:a16="http://schemas.microsoft.com/office/drawing/2014/main" id="{861B56DF-04E3-DE4D-3951-D97F51286D7C}"/>
              </a:ext>
            </a:extLst>
          </p:cNvPr>
          <p:cNvSpPr txBox="1"/>
          <p:nvPr/>
        </p:nvSpPr>
        <p:spPr>
          <a:xfrm>
            <a:off x="923544" y="1255672"/>
            <a:ext cx="10588752" cy="5170646"/>
          </a:xfrm>
          <a:prstGeom prst="rect">
            <a:avLst/>
          </a:prstGeom>
          <a:noFill/>
        </p:spPr>
        <p:txBody>
          <a:bodyPr wrap="square" rtlCol="0">
            <a:spAutoFit/>
          </a:bodyPr>
          <a:lstStyle/>
          <a:p>
            <a:r>
              <a:rPr lang="en-US" sz="2400" dirty="0">
                <a:solidFill>
                  <a:srgbClr val="004990"/>
                </a:solidFill>
                <a:latin typeface="Franklin Gothic Book" panose="020B0503020102020204" pitchFamily="34" charset="0"/>
              </a:rPr>
              <a:t>According to the Department of Education, “at least 35% of college students who experience sexual harassment do not report it because of shame, fear of retaliation, and fear of not being believed.”</a:t>
            </a:r>
          </a:p>
          <a:p>
            <a:endParaRPr lang="en-US" sz="2400" dirty="0">
              <a:solidFill>
                <a:srgbClr val="004990"/>
              </a:solidFill>
              <a:latin typeface="Franklin Gothic Book" panose="020B0503020102020204" pitchFamily="34" charset="0"/>
            </a:endParaRPr>
          </a:p>
          <a:p>
            <a:r>
              <a:rPr lang="en-US" sz="2400" dirty="0">
                <a:solidFill>
                  <a:srgbClr val="004990"/>
                </a:solidFill>
                <a:latin typeface="Franklin Gothic Book" panose="020B0503020102020204" pitchFamily="34" charset="0"/>
              </a:rPr>
              <a:t>Retaliation is strictly prohibited under, and can be addressed under, the Title IX Policy:</a:t>
            </a:r>
          </a:p>
          <a:p>
            <a:r>
              <a:rPr lang="en-US" sz="2400" dirty="0">
                <a:solidFill>
                  <a:srgbClr val="004990"/>
                </a:solidFill>
                <a:latin typeface="Franklin Gothic Book" panose="020B0503020102020204" pitchFamily="34" charset="0"/>
              </a:rPr>
              <a:t>for making a report or formal complaint of sex discrimination, including sexual harassment</a:t>
            </a:r>
          </a:p>
          <a:p>
            <a:r>
              <a:rPr lang="en-US" sz="2400" dirty="0">
                <a:solidFill>
                  <a:srgbClr val="004990"/>
                </a:solidFill>
                <a:latin typeface="Franklin Gothic Book" panose="020B0503020102020204" pitchFamily="34" charset="0"/>
              </a:rPr>
              <a:t>for participating in good faith in any grievance procedure or grievance process</a:t>
            </a:r>
          </a:p>
          <a:p>
            <a:r>
              <a:rPr lang="en-US" sz="2400" dirty="0">
                <a:solidFill>
                  <a:srgbClr val="004990"/>
                </a:solidFill>
                <a:latin typeface="Franklin Gothic Book" panose="020B0503020102020204" pitchFamily="34" charset="0"/>
              </a:rPr>
              <a:t>for choosing not to participate in a grievance procedure or grievance process</a:t>
            </a:r>
          </a:p>
          <a:p>
            <a:endParaRPr lang="en-US" sz="2400" dirty="0">
              <a:solidFill>
                <a:srgbClr val="004990"/>
              </a:solidFill>
              <a:latin typeface="Franklin Gothic Book" panose="020B0503020102020204" pitchFamily="34" charset="0"/>
            </a:endParaRPr>
          </a:p>
          <a:p>
            <a:r>
              <a:rPr lang="en-US" sz="2400" b="1" dirty="0">
                <a:solidFill>
                  <a:srgbClr val="004990"/>
                </a:solidFill>
              </a:rPr>
              <a:t>Victims of retaliation can include, Complainants, Respondents, witnesses or anyone who participates or refuses to participate in any Title IX proceeding.</a:t>
            </a:r>
          </a:p>
          <a:p>
            <a:pPr lvl="2">
              <a:buFont typeface="Wingdings"/>
              <a:buChar char="§"/>
            </a:pPr>
            <a:endParaRPr lang="en-US" dirty="0">
              <a:solidFill>
                <a:srgbClr val="004990"/>
              </a:solidFill>
              <a:latin typeface="Franklin Gothic Book" panose="020B0503020102020204" pitchFamily="34" charset="0"/>
            </a:endParaRPr>
          </a:p>
        </p:txBody>
      </p:sp>
    </p:spTree>
    <p:extLst>
      <p:ext uri="{BB962C8B-B14F-4D97-AF65-F5344CB8AC3E}">
        <p14:creationId xmlns:p14="http://schemas.microsoft.com/office/powerpoint/2010/main" val="40297373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9721B-C768-995F-AFF0-A529D159DE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137E19-0134-853D-0EEA-02F3EB83340F}"/>
              </a:ext>
            </a:extLst>
          </p:cNvPr>
          <p:cNvSpPr>
            <a:spLocks noGrp="1"/>
          </p:cNvSpPr>
          <p:nvPr>
            <p:ph type="title"/>
          </p:nvPr>
        </p:nvSpPr>
        <p:spPr>
          <a:xfrm>
            <a:off x="-432816" y="204280"/>
            <a:ext cx="13057632" cy="1325563"/>
          </a:xfrm>
        </p:spPr>
        <p:txBody>
          <a:bodyPr>
            <a:normAutofit/>
          </a:bodyPr>
          <a:lstStyle/>
          <a:p>
            <a:pPr algn="ctr"/>
            <a:r>
              <a:rPr lang="en-US" sz="4800" dirty="0">
                <a:solidFill>
                  <a:srgbClr val="3A4E84"/>
                </a:solidFill>
                <a:latin typeface="Franklin Gothic Medium" panose="020B0603020102020204" pitchFamily="34" charset="0"/>
              </a:rPr>
              <a:t>EXAMPLES OF RETALIATION</a:t>
            </a:r>
          </a:p>
        </p:txBody>
      </p:sp>
      <p:sp>
        <p:nvSpPr>
          <p:cNvPr id="5" name="TextBox 4">
            <a:extLst>
              <a:ext uri="{FF2B5EF4-FFF2-40B4-BE49-F238E27FC236}">
                <a16:creationId xmlns:a16="http://schemas.microsoft.com/office/drawing/2014/main" id="{EACC8347-F728-57B1-1E60-C9C1C2B35600}"/>
              </a:ext>
            </a:extLst>
          </p:cNvPr>
          <p:cNvSpPr txBox="1"/>
          <p:nvPr/>
        </p:nvSpPr>
        <p:spPr>
          <a:xfrm>
            <a:off x="923544" y="1180649"/>
            <a:ext cx="10588752" cy="5539978"/>
          </a:xfrm>
          <a:prstGeom prst="rect">
            <a:avLst/>
          </a:prstGeom>
          <a:noFill/>
        </p:spPr>
        <p:txBody>
          <a:bodyPr wrap="square" rtlCol="0">
            <a:spAutoFit/>
          </a:bodyPr>
          <a:lstStyle/>
          <a:p>
            <a:pPr marL="0" lvl="1" indent="0">
              <a:buNone/>
            </a:pPr>
            <a:r>
              <a:rPr lang="en-US" sz="2400" b="1" dirty="0">
                <a:solidFill>
                  <a:srgbClr val="004990"/>
                </a:solidFill>
                <a:latin typeface="Franklin Gothic Book" panose="020B0503020102020204" pitchFamily="34" charset="0"/>
              </a:rPr>
              <a:t>Retaliatory actions may include:</a:t>
            </a:r>
          </a:p>
          <a:p>
            <a:pPr marL="463550" lvl="2" indent="0">
              <a:buNone/>
            </a:pPr>
            <a:r>
              <a:rPr lang="en-US" sz="2400" dirty="0">
                <a:solidFill>
                  <a:srgbClr val="004990"/>
                </a:solidFill>
                <a:latin typeface="Franklin Gothic Book" panose="020B0503020102020204" pitchFamily="34" charset="0"/>
              </a:rPr>
              <a:t>	-  intimidation			</a:t>
            </a:r>
          </a:p>
          <a:p>
            <a:pPr marL="463550" lvl="2" indent="0">
              <a:buNone/>
            </a:pPr>
            <a:r>
              <a:rPr lang="en-US" sz="2400" dirty="0">
                <a:solidFill>
                  <a:srgbClr val="004990"/>
                </a:solidFill>
                <a:latin typeface="Franklin Gothic Book" panose="020B0503020102020204" pitchFamily="34" charset="0"/>
              </a:rPr>
              <a:t>	-  threats			</a:t>
            </a:r>
          </a:p>
          <a:p>
            <a:pPr marL="463550" lvl="2" indent="0">
              <a:buNone/>
            </a:pPr>
            <a:r>
              <a:rPr lang="en-US" sz="2400" dirty="0">
                <a:solidFill>
                  <a:srgbClr val="004990"/>
                </a:solidFill>
                <a:latin typeface="Franklin Gothic Book" panose="020B0503020102020204" pitchFamily="34" charset="0"/>
              </a:rPr>
              <a:t>	- coercion</a:t>
            </a:r>
          </a:p>
          <a:p>
            <a:pPr marL="463550" lvl="2" indent="0">
              <a:buNone/>
            </a:pPr>
            <a:r>
              <a:rPr lang="en-US" sz="2400" dirty="0">
                <a:solidFill>
                  <a:srgbClr val="004990"/>
                </a:solidFill>
                <a:latin typeface="Franklin Gothic Book" panose="020B0503020102020204" pitchFamily="34" charset="0"/>
              </a:rPr>
              <a:t>	 - discipline</a:t>
            </a:r>
          </a:p>
          <a:p>
            <a:pPr marL="463550" lvl="2" indent="0">
              <a:buNone/>
            </a:pPr>
            <a:r>
              <a:rPr lang="en-US" sz="2400" dirty="0">
                <a:solidFill>
                  <a:srgbClr val="004990"/>
                </a:solidFill>
                <a:latin typeface="Franklin Gothic Book" panose="020B0503020102020204" pitchFamily="34" charset="0"/>
              </a:rPr>
              <a:t>	 - adversely affecting immigration status</a:t>
            </a:r>
          </a:p>
          <a:p>
            <a:pPr marL="463550" lvl="2" indent="0">
              <a:buNone/>
            </a:pPr>
            <a:r>
              <a:rPr lang="en-US" sz="2400" dirty="0">
                <a:solidFill>
                  <a:srgbClr val="004990"/>
                </a:solidFill>
                <a:latin typeface="Franklin Gothic Book" panose="020B0503020102020204" pitchFamily="34" charset="0"/>
              </a:rPr>
              <a:t>	 -withholding supportive measures</a:t>
            </a:r>
          </a:p>
          <a:p>
            <a:pPr marL="463550" lvl="2" indent="0">
              <a:buNone/>
            </a:pPr>
            <a:r>
              <a:rPr lang="en-US" sz="2400" dirty="0">
                <a:solidFill>
                  <a:srgbClr val="004990"/>
                </a:solidFill>
                <a:latin typeface="Franklin Gothic Book" panose="020B0503020102020204" pitchFamily="34" charset="0"/>
              </a:rPr>
              <a:t>	 - breaching confidentiality (except as permitted by FERPA)</a:t>
            </a:r>
          </a:p>
          <a:p>
            <a:r>
              <a:rPr lang="en-US" sz="2400" dirty="0">
                <a:solidFill>
                  <a:srgbClr val="004990"/>
                </a:solidFill>
                <a:latin typeface="Franklin Gothic Book" panose="020B0503020102020204" pitchFamily="34" charset="0"/>
              </a:rPr>
              <a:t>The Department of Education instructs that Title IX’s anti-retaliation provision is “purposefully broad.”</a:t>
            </a:r>
          </a:p>
          <a:p>
            <a:r>
              <a:rPr lang="en-US" sz="2400" dirty="0">
                <a:solidFill>
                  <a:srgbClr val="004990"/>
                </a:solidFill>
                <a:latin typeface="Franklin Gothic Book" panose="020B0503020102020204" pitchFamily="34" charset="0"/>
              </a:rPr>
              <a:t>Retaliatory actions may be taken by individuals other than the Complainant or Respondent</a:t>
            </a:r>
          </a:p>
          <a:p>
            <a:pPr lvl="2"/>
            <a:r>
              <a:rPr lang="en-US" sz="2400" dirty="0">
                <a:solidFill>
                  <a:srgbClr val="004990"/>
                </a:solidFill>
                <a:latin typeface="Franklin Gothic Book" panose="020B0503020102020204" pitchFamily="34" charset="0"/>
              </a:rPr>
              <a:t>Example: a friend or relative of the Complainant or Respondent (i.e., “peer retaliation”)</a:t>
            </a:r>
          </a:p>
          <a:p>
            <a:pPr lvl="2">
              <a:buFont typeface="Wingdings"/>
              <a:buChar char="§"/>
            </a:pPr>
            <a:endParaRPr lang="en-US" dirty="0">
              <a:solidFill>
                <a:srgbClr val="004990"/>
              </a:solidFill>
              <a:latin typeface="Franklin Gothic Book" panose="020B0503020102020204" pitchFamily="34" charset="0"/>
            </a:endParaRPr>
          </a:p>
        </p:txBody>
      </p:sp>
    </p:spTree>
    <p:extLst>
      <p:ext uri="{BB962C8B-B14F-4D97-AF65-F5344CB8AC3E}">
        <p14:creationId xmlns:p14="http://schemas.microsoft.com/office/powerpoint/2010/main" val="3145875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7DFEB-618C-483A-ED00-5A70A9DE67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495E0B-2E8B-0364-12C0-BF4BC91CA031}"/>
              </a:ext>
            </a:extLst>
          </p:cNvPr>
          <p:cNvSpPr>
            <a:spLocks noGrp="1"/>
          </p:cNvSpPr>
          <p:nvPr>
            <p:ph type="title"/>
          </p:nvPr>
        </p:nvSpPr>
        <p:spPr>
          <a:xfrm>
            <a:off x="-432816" y="137373"/>
            <a:ext cx="13057632" cy="1325563"/>
          </a:xfrm>
        </p:spPr>
        <p:txBody>
          <a:bodyPr>
            <a:normAutofit/>
          </a:bodyPr>
          <a:lstStyle/>
          <a:p>
            <a:pPr algn="ctr"/>
            <a:r>
              <a:rPr lang="en-US" sz="4800" dirty="0">
                <a:solidFill>
                  <a:srgbClr val="3A4E84"/>
                </a:solidFill>
                <a:latin typeface="Franklin Gothic Medium" panose="020B0603020102020204" pitchFamily="34" charset="0"/>
              </a:rPr>
              <a:t>THANK YOU!</a:t>
            </a:r>
          </a:p>
        </p:txBody>
      </p:sp>
      <p:sp>
        <p:nvSpPr>
          <p:cNvPr id="5" name="TextBox 4">
            <a:extLst>
              <a:ext uri="{FF2B5EF4-FFF2-40B4-BE49-F238E27FC236}">
                <a16:creationId xmlns:a16="http://schemas.microsoft.com/office/drawing/2014/main" id="{F4E25434-43F1-B75D-677F-101DD9259CB8}"/>
              </a:ext>
            </a:extLst>
          </p:cNvPr>
          <p:cNvSpPr txBox="1"/>
          <p:nvPr/>
        </p:nvSpPr>
        <p:spPr>
          <a:xfrm>
            <a:off x="923544" y="1180649"/>
            <a:ext cx="10588752" cy="5539978"/>
          </a:xfrm>
          <a:prstGeom prst="rect">
            <a:avLst/>
          </a:prstGeom>
          <a:noFill/>
        </p:spPr>
        <p:txBody>
          <a:bodyPr wrap="square" rtlCol="0">
            <a:spAutoFit/>
          </a:bodyPr>
          <a:lstStyle/>
          <a:p>
            <a:pPr algn="ctr" fontAlgn="base"/>
            <a:r>
              <a:rPr lang="en-US" sz="2400" b="1" dirty="0">
                <a:solidFill>
                  <a:srgbClr val="004990"/>
                </a:solidFill>
                <a:latin typeface="Franklin Gothic Book"/>
              </a:rPr>
              <a:t>Kimberley Bynum-Smith, MLS, PHR, SHRM-CP</a:t>
            </a:r>
            <a:endParaRPr lang="en-US" sz="2400" b="1" dirty="0"/>
          </a:p>
          <a:p>
            <a:pPr algn="ctr"/>
            <a:r>
              <a:rPr lang="en-US" sz="2400" dirty="0">
                <a:solidFill>
                  <a:srgbClr val="004990"/>
                </a:solidFill>
                <a:latin typeface="Franklin Gothic Book"/>
              </a:rPr>
              <a:t>Director, Office for Civil Rights Compliance</a:t>
            </a:r>
          </a:p>
          <a:p>
            <a:pPr algn="ctr"/>
            <a:r>
              <a:rPr lang="en-US" sz="2400" dirty="0">
                <a:solidFill>
                  <a:srgbClr val="004990"/>
                </a:solidFill>
                <a:latin typeface="Franklin Gothic Book"/>
              </a:rPr>
              <a:t>Title IX Coordinator</a:t>
            </a:r>
          </a:p>
          <a:p>
            <a:pPr algn="ctr"/>
            <a:r>
              <a:rPr lang="en-US" sz="2400" dirty="0">
                <a:solidFill>
                  <a:srgbClr val="004990"/>
                </a:solidFill>
                <a:latin typeface="Franklin Gothic Book"/>
              </a:rPr>
              <a:t>200 Hazel</a:t>
            </a:r>
          </a:p>
          <a:p>
            <a:pPr algn="ctr"/>
            <a:r>
              <a:rPr lang="en-US" sz="2400" dirty="0">
                <a:solidFill>
                  <a:srgbClr val="004990"/>
                </a:solidFill>
                <a:latin typeface="Franklin Gothic Book"/>
              </a:rPr>
              <a:t>St. Louis, MO 63119</a:t>
            </a:r>
          </a:p>
          <a:p>
            <a:pPr algn="ctr" fontAlgn="base"/>
            <a:r>
              <a:rPr lang="en-US" sz="2400" u="sng" dirty="0">
                <a:solidFill>
                  <a:srgbClr val="004990"/>
                </a:solidFill>
                <a:latin typeface="Franklin Gothic Book"/>
              </a:rPr>
              <a:t>kimberleybynumsmith@webster.edu</a:t>
            </a:r>
          </a:p>
          <a:p>
            <a:pPr algn="ctr" fontAlgn="base"/>
            <a:r>
              <a:rPr lang="en-US" sz="2400" dirty="0">
                <a:solidFill>
                  <a:srgbClr val="004990"/>
                </a:solidFill>
                <a:latin typeface="Franklin Gothic Book"/>
              </a:rPr>
              <a:t>314-246-7780</a:t>
            </a:r>
          </a:p>
          <a:p>
            <a:pPr algn="ctr" fontAlgn="base"/>
            <a:endParaRPr lang="en-US" sz="2400" dirty="0">
              <a:solidFill>
                <a:srgbClr val="004990"/>
              </a:solidFill>
              <a:latin typeface="Franklin Gothic Book"/>
            </a:endParaRPr>
          </a:p>
          <a:p>
            <a:pPr algn="ctr" fontAlgn="base"/>
            <a:r>
              <a:rPr lang="en-US" sz="2400" b="1" dirty="0">
                <a:solidFill>
                  <a:srgbClr val="004990"/>
                </a:solidFill>
                <a:latin typeface="Franklin Gothic Book"/>
              </a:rPr>
              <a:t>Beth Oberg, M.S. Ed.</a:t>
            </a:r>
          </a:p>
          <a:p>
            <a:pPr algn="ctr"/>
            <a:r>
              <a:rPr lang="en-US" sz="2400" dirty="0">
                <a:solidFill>
                  <a:srgbClr val="004990"/>
                </a:solidFill>
                <a:latin typeface="Franklin Gothic Book"/>
              </a:rPr>
              <a:t>Civil Rights &amp; Title IX Investigator​</a:t>
            </a:r>
          </a:p>
          <a:p>
            <a:pPr algn="ctr"/>
            <a:r>
              <a:rPr lang="en-US" sz="2400" dirty="0">
                <a:solidFill>
                  <a:srgbClr val="004990"/>
                </a:solidFill>
                <a:latin typeface="Franklin Gothic Book"/>
              </a:rPr>
              <a:t>200 Hazel</a:t>
            </a:r>
          </a:p>
          <a:p>
            <a:pPr algn="ctr"/>
            <a:r>
              <a:rPr lang="en-US" sz="2400" dirty="0">
                <a:solidFill>
                  <a:srgbClr val="004990"/>
                </a:solidFill>
                <a:latin typeface="Franklin Gothic Book"/>
              </a:rPr>
              <a:t>St. Louis, MO 63119</a:t>
            </a:r>
          </a:p>
          <a:p>
            <a:pPr algn="ctr" fontAlgn="base"/>
            <a:r>
              <a:rPr lang="en-US" sz="2400" u="sng" dirty="0">
                <a:solidFill>
                  <a:srgbClr val="004990"/>
                </a:solidFill>
                <a:latin typeface="Franklin Gothic Book"/>
              </a:rPr>
              <a:t>bethoberg@webster.edu</a:t>
            </a:r>
            <a:r>
              <a:rPr lang="en-US" sz="2400" dirty="0">
                <a:solidFill>
                  <a:srgbClr val="004990"/>
                </a:solidFill>
                <a:latin typeface="Franklin Gothic Book"/>
              </a:rPr>
              <a:t>​</a:t>
            </a:r>
          </a:p>
          <a:p>
            <a:pPr algn="ctr" fontAlgn="base"/>
            <a:r>
              <a:rPr lang="en-US" sz="2400" dirty="0">
                <a:solidFill>
                  <a:srgbClr val="004990"/>
                </a:solidFill>
                <a:latin typeface="Franklin Gothic Book"/>
              </a:rPr>
              <a:t>314-246-7951</a:t>
            </a:r>
          </a:p>
          <a:p>
            <a:pPr lvl="2">
              <a:buFont typeface="Wingdings"/>
              <a:buChar char="§"/>
            </a:pPr>
            <a:endParaRPr lang="en-US" dirty="0">
              <a:solidFill>
                <a:srgbClr val="004990"/>
              </a:solidFill>
              <a:latin typeface="Franklin Gothic Book" panose="020B0503020102020204" pitchFamily="34" charset="0"/>
            </a:endParaRPr>
          </a:p>
        </p:txBody>
      </p:sp>
    </p:spTree>
    <p:extLst>
      <p:ext uri="{BB962C8B-B14F-4D97-AF65-F5344CB8AC3E}">
        <p14:creationId xmlns:p14="http://schemas.microsoft.com/office/powerpoint/2010/main" val="298178530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FD2C6-36B0-CA25-2BCC-D3B2D2011779}"/>
              </a:ext>
            </a:extLst>
          </p:cNvPr>
          <p:cNvSpPr>
            <a:spLocks noGrp="1"/>
          </p:cNvSpPr>
          <p:nvPr>
            <p:ph type="title" idx="4294967295"/>
          </p:nvPr>
        </p:nvSpPr>
        <p:spPr/>
        <p:txBody>
          <a:bodyPr/>
          <a:lstStyle/>
          <a:p>
            <a:pPr algn="ctr"/>
            <a:r>
              <a:rPr lang="en-US" dirty="0">
                <a:solidFill>
                  <a:schemeClr val="bg1"/>
                </a:solidFill>
              </a:rPr>
              <a:t>Last</a:t>
            </a:r>
            <a:r>
              <a:rPr lang="en-US" baseline="0" dirty="0">
                <a:solidFill>
                  <a:schemeClr val="bg1"/>
                </a:solidFill>
              </a:rPr>
              <a:t> Slide: Webster University Logo Image</a:t>
            </a:r>
            <a:endParaRPr lang="en-US" dirty="0">
              <a:solidFill>
                <a:schemeClr val="bg1"/>
              </a:solidFill>
            </a:endParaRPr>
          </a:p>
        </p:txBody>
      </p:sp>
    </p:spTree>
    <p:extLst>
      <p:ext uri="{BB962C8B-B14F-4D97-AF65-F5344CB8AC3E}">
        <p14:creationId xmlns:p14="http://schemas.microsoft.com/office/powerpoint/2010/main" val="18401285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3b7f966-4133-4add-9001-540d72f7c201" xsi:nil="true"/>
    <lcf76f155ced4ddcb4097134ff3c332f xmlns="bea99f8d-3903-4dbb-a748-97898a9f7059">
      <Terms xmlns="http://schemas.microsoft.com/office/infopath/2007/PartnerControls"/>
    </lcf76f155ced4ddcb4097134ff3c332f>
    <Link_x0020_to_x0020_File xmlns="bea99f8d-3903-4dbb-a748-97898a9f7059">
      <Url xsi:nil="true"/>
      <Description xsi:nil="true"/>
    </Link_x0020_to_x0020_Fil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BFAF73B2D4CB44290B72CD010863728" ma:contentTypeVersion="21" ma:contentTypeDescription="Create a new document." ma:contentTypeScope="" ma:versionID="0a24e158c15953f33f7de9dcd2406e08">
  <xsd:schema xmlns:xsd="http://www.w3.org/2001/XMLSchema" xmlns:xs="http://www.w3.org/2001/XMLSchema" xmlns:p="http://schemas.microsoft.com/office/2006/metadata/properties" xmlns:ns2="bea99f8d-3903-4dbb-a748-97898a9f7059" xmlns:ns3="63b7f966-4133-4add-9001-540d72f7c201" targetNamespace="http://schemas.microsoft.com/office/2006/metadata/properties" ma:root="true" ma:fieldsID="e738b963903a6f7ea9c37909f2cb0801" ns2:_="" ns3:_="">
    <xsd:import namespace="bea99f8d-3903-4dbb-a748-97898a9f7059"/>
    <xsd:import namespace="63b7f966-4133-4add-9001-540d72f7c201"/>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Link_x0020_to_x0020_File" minOccurs="0"/>
                <xsd:element ref="ns2:MediaServiceEventHashCode" minOccurs="0"/>
                <xsd:element ref="ns2:MediaServiceGenerationTime" minOccurs="0"/>
                <xsd:element ref="ns2:MediaServiceDateTaken" minOccurs="0"/>
                <xsd:element ref="ns2:MediaServiceOCR" minOccurs="0"/>
                <xsd:element ref="ns2:MediaServiceAutoKeyPoints" minOccurs="0"/>
                <xsd:element ref="ns2:MediaServiceKeyPoints" minOccurs="0"/>
                <xsd:element ref="ns3:TaxCatchAll" minOccurs="0"/>
                <xsd:element ref="ns2:lcf76f155ced4ddcb4097134ff3c332f"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a99f8d-3903-4dbb-a748-97898a9f70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Link_x0020_to_x0020_File" ma:index="13" nillable="true" ma:displayName="Link to File" ma:format="Hyperlink" ma:internalName="Link_x0020_to_x0020_Fil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6d73a2e-0d34-4fb9-ad57-3321b5f8d27a"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Location" ma:index="24" nillable="true" ma:displayName="Location"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3b7f966-4133-4add-9001-540d72f7c20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e908a7a5-2b4a-4493-a77b-894f2934e4b2}" ma:internalName="TaxCatchAll" ma:showField="CatchAllData" ma:web="63b7f966-4133-4add-9001-540d72f7c2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B297A9-362C-4C06-8520-4E0BDC9C1FA3}">
  <ds:schemaRefs>
    <ds:schemaRef ds:uri="http://purl.org/dc/elements/1.1/"/>
    <ds:schemaRef ds:uri="http://schemas.openxmlformats.org/package/2006/metadata/core-properties"/>
    <ds:schemaRef ds:uri="http://schemas.microsoft.com/office/infopath/2007/PartnerControls"/>
    <ds:schemaRef ds:uri="http://purl.org/dc/terms/"/>
    <ds:schemaRef ds:uri="http://schemas.microsoft.com/office/2006/documentManagement/types"/>
    <ds:schemaRef ds:uri="63b7f966-4133-4add-9001-540d72f7c201"/>
    <ds:schemaRef ds:uri="bea99f8d-3903-4dbb-a748-97898a9f7059"/>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6B4F675A-3B4D-4FAE-B764-1598B24A3909}">
  <ds:schemaRefs>
    <ds:schemaRef ds:uri="http://schemas.microsoft.com/sharepoint/v3/contenttype/forms"/>
  </ds:schemaRefs>
</ds:datastoreItem>
</file>

<file path=customXml/itemProps3.xml><?xml version="1.0" encoding="utf-8"?>
<ds:datastoreItem xmlns:ds="http://schemas.openxmlformats.org/officeDocument/2006/customXml" ds:itemID="{093E3929-2A3C-4B7F-B224-235600C0EE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a99f8d-3903-4dbb-a748-97898a9f7059"/>
    <ds:schemaRef ds:uri="63b7f966-4133-4add-9001-540d72f7c2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505</TotalTime>
  <Words>8583</Words>
  <Application>Microsoft Office PowerPoint</Application>
  <PresentationFormat>Widescreen</PresentationFormat>
  <Paragraphs>698</Paragraphs>
  <Slides>94</Slides>
  <Notes>2</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94</vt:i4>
      </vt:variant>
    </vt:vector>
  </HeadingPairs>
  <TitlesOfParts>
    <vt:vector size="103" baseType="lpstr">
      <vt:lpstr>Aptos</vt:lpstr>
      <vt:lpstr>Arial</vt:lpstr>
      <vt:lpstr>Calibri</vt:lpstr>
      <vt:lpstr>Calibri Light</vt:lpstr>
      <vt:lpstr>Courier New</vt:lpstr>
      <vt:lpstr>Franklin Gothic Book</vt:lpstr>
      <vt:lpstr>Franklin Gothic Medium</vt:lpstr>
      <vt:lpstr>Wingdings</vt:lpstr>
      <vt:lpstr>Office Theme</vt:lpstr>
      <vt:lpstr>TITLE IX TRAINING</vt:lpstr>
      <vt:lpstr>INTRODUCTIONS</vt:lpstr>
      <vt:lpstr>PURPOSE OF THIS TITLE IX TRAINING</vt:lpstr>
      <vt:lpstr>TITLE IX OF THE EDUCATION AMENDMENTS OF 1972</vt:lpstr>
      <vt:lpstr>DISCRIMINATION ON THE BASIS OF SEX</vt:lpstr>
      <vt:lpstr>TITLE IX JURISDICTION</vt:lpstr>
      <vt:lpstr>TITLE IX JURISDICTION (continued)</vt:lpstr>
      <vt:lpstr>DEFINITION OF SEXUAL HARASSMENT</vt:lpstr>
      <vt:lpstr>DEFINITION OF SEXUAL HARASSMENT (continued)</vt:lpstr>
      <vt:lpstr>THE MEANING OF “PROGRAM OR ACTIVITY”</vt:lpstr>
      <vt:lpstr>QUID PRO QUO HARASSMENT</vt:lpstr>
      <vt:lpstr>QUID PRO QUO HARASSMENT (continued)</vt:lpstr>
      <vt:lpstr>QUID PRO QUO HARASSMENT “bargain”</vt:lpstr>
      <vt:lpstr>QUID PRO QUO HARASSMENT-Unwelcome Conduct</vt:lpstr>
      <vt:lpstr>TITLE IX STANDARD FOR SEXUAL HARASSMENT</vt:lpstr>
      <vt:lpstr>TITLE IX vs. TITLE VII</vt:lpstr>
      <vt:lpstr>JURISDICTIONAL ANALYSIS</vt:lpstr>
      <vt:lpstr>JURISDICTIONAL ANALYSIS: SEVERITY</vt:lpstr>
      <vt:lpstr>JURISDICTIONAL ANALYSIS: PERVASIVE</vt:lpstr>
      <vt:lpstr>JURISDICTIONAL ANALYSIS: OBJECTIVELY OFFENSIVE</vt:lpstr>
      <vt:lpstr>JURISDICTIONAL ANALYSIS: EQUAL ACCESS</vt:lpstr>
      <vt:lpstr>SCENARIO 1</vt:lpstr>
      <vt:lpstr>SCENARIO 2</vt:lpstr>
      <vt:lpstr>SEX OFFENSES</vt:lpstr>
      <vt:lpstr>SEX OFFENSES: CRIMINAL SEXUAL CONTACT (PREVIOUSLY FONDLING)</vt:lpstr>
      <vt:lpstr>SEX OFFENSES: CRIMINAL SEXUAL CONTACT</vt:lpstr>
      <vt:lpstr>SEX OFFENSES: CRIMINAL SEXUAL CONTACT Examples</vt:lpstr>
      <vt:lpstr>DOMESTIC VIOLENCE</vt:lpstr>
      <vt:lpstr>DATING VIOLENCE</vt:lpstr>
      <vt:lpstr>STALKING</vt:lpstr>
      <vt:lpstr>SCENARIO 3</vt:lpstr>
      <vt:lpstr>SCENARIO 4</vt:lpstr>
      <vt:lpstr>CONSENT AND INCAPACITATION</vt:lpstr>
      <vt:lpstr>ALCOHOL</vt:lpstr>
      <vt:lpstr>WHAT IS CONSENT?</vt:lpstr>
      <vt:lpstr>CONSENT DEFINITION</vt:lpstr>
      <vt:lpstr>CONSENT-Clear and Direct</vt:lpstr>
      <vt:lpstr>CONSENT-Parameters</vt:lpstr>
      <vt:lpstr>CONSENT CRITERIA</vt:lpstr>
      <vt:lpstr>TEA CONSENT VIDEO</vt:lpstr>
      <vt:lpstr>CONSENT INCAPACITATION POLICY</vt:lpstr>
      <vt:lpstr>FORCE and COERCION</vt:lpstr>
      <vt:lpstr>INCAPACITY</vt:lpstr>
      <vt:lpstr>POSSIBLE SIGNS OF INCAPACITATION</vt:lpstr>
      <vt:lpstr>POSSIBLE SIGNS OF INCAPACITATION (continued)</vt:lpstr>
      <vt:lpstr>CONSENT ASSESSMENT</vt:lpstr>
      <vt:lpstr>SCENARIO 5</vt:lpstr>
      <vt:lpstr>AVOIDING BIAS &amp; PRE-JUDGEMENT</vt:lpstr>
      <vt:lpstr>AVOIDING BIAS</vt:lpstr>
      <vt:lpstr>AVOIDING BIAS (continued)</vt:lpstr>
      <vt:lpstr>AVOIDING BIAS AND TITLE IX PROCESSES</vt:lpstr>
      <vt:lpstr>AVOIDING BIAS VIDEO</vt:lpstr>
      <vt:lpstr>AVOIDING BIAS and RECUSAL</vt:lpstr>
      <vt:lpstr>AVOIDING PREJUDGEMENT</vt:lpstr>
      <vt:lpstr>TIMELINE OF A TITLE IX CASE</vt:lpstr>
      <vt:lpstr>TITLE IX—TIMING CONSIDERATIONS</vt:lpstr>
      <vt:lpstr>FORMAL COMPLAINTS</vt:lpstr>
      <vt:lpstr>FORMAL COMPLAINTS FILED BY A COMPLAINANT</vt:lpstr>
      <vt:lpstr>FORMAL COMPLAINTS SIGNED BY THE TITLE IX COORDINATOR</vt:lpstr>
      <vt:lpstr>TITLE IX—RESPONSE TO A FORMAL COMPLAINT</vt:lpstr>
      <vt:lpstr>TITLE IX—DEADLINES</vt:lpstr>
      <vt:lpstr>TITLE IX—SUPPORTIVE MEASURES</vt:lpstr>
      <vt:lpstr>SUPPORTIVE MEASURES (continued)</vt:lpstr>
      <vt:lpstr>MANDATORY DISMISSALS</vt:lpstr>
      <vt:lpstr>PERMISSIVE DISMISSALS</vt:lpstr>
      <vt:lpstr>EXAMPLES OF “SPECIAL CIRCUMSTANCE” DISMISSALS</vt:lpstr>
      <vt:lpstr>TITLE IX—PROCEDURE UPON DISMISSAL</vt:lpstr>
      <vt:lpstr>GROUNDS FOR APPEALING DISMISSAL</vt:lpstr>
      <vt:lpstr>TITLE IX—EMERGENCY REMOVALS &amp; ADMIN LEAVE</vt:lpstr>
      <vt:lpstr>TITLE IX—ROLE OF THE INVESTIGATOR</vt:lpstr>
      <vt:lpstr>COLLECTING EVIDENCE IN AN INVESTIGATION</vt:lpstr>
      <vt:lpstr>IRRELEVANT EVIDENCE</vt:lpstr>
      <vt:lpstr>INVESTIGATIVE ACTIONS TO AVOID</vt:lpstr>
      <vt:lpstr>INVESTIGATIVE REPORTS</vt:lpstr>
      <vt:lpstr>TITLE IX—STANDARD OF EVIDENCE</vt:lpstr>
      <vt:lpstr>TITLE IX—ROLE OF ADVISOR</vt:lpstr>
      <vt:lpstr>TITLE IX—ROLE OF ADVISOR (continued)</vt:lpstr>
      <vt:lpstr>TITLE IX—ROLE OF HEARING OFFICER</vt:lpstr>
      <vt:lpstr>TITLE IX—ROLE OF HEARING OFFICER (continued)</vt:lpstr>
      <vt:lpstr>LIVE HEARING PROCEDURES</vt:lpstr>
      <vt:lpstr>REFUSALS TO SUBMIT TO CROSS-EXAMINATION</vt:lpstr>
      <vt:lpstr>WRITTEN DETERMINATION</vt:lpstr>
      <vt:lpstr>TITLE IX—APPEALS</vt:lpstr>
      <vt:lpstr>ROLE OF APPEAL OFFICERS</vt:lpstr>
      <vt:lpstr>APPEAL OFFICERS</vt:lpstr>
      <vt:lpstr>BRIEFING SCHEDULE AND STANDARDS</vt:lpstr>
      <vt:lpstr>DECISION AND FINALITY OF APPEALS</vt:lpstr>
      <vt:lpstr>TITLE IX—INFORMAL RESOLUTION</vt:lpstr>
      <vt:lpstr>INFORMAL RESOLUTION PROCEDURES</vt:lpstr>
      <vt:lpstr>CONFIDENTIALITY</vt:lpstr>
      <vt:lpstr>RETALIATION</vt:lpstr>
      <vt:lpstr>EXAMPLES OF RETALIATION</vt:lpstr>
      <vt:lpstr>THANK YOU!</vt:lpstr>
      <vt:lpstr>Last Slide: Webster University Logo Image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IX Training for Coordinator, Investigators, Advisors, Hearing and Appeal Officers Presentation</dc:title>
  <dc:creator>Stephanie Dane</dc:creator>
  <cp:lastModifiedBy>Beth Oberg</cp:lastModifiedBy>
  <cp:revision>13</cp:revision>
  <dcterms:created xsi:type="dcterms:W3CDTF">2023-02-01T19:37:00Z</dcterms:created>
  <dcterms:modified xsi:type="dcterms:W3CDTF">2026-07-16T14:06:22Z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0x010100BBFAF73B2D4CB44290B72CD010863728</vt:lpwstr>
  </property>
</Properties>
</file>